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73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71" r:id="rId11"/>
    <p:sldId id="267" r:id="rId12"/>
    <p:sldId id="272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9ED19-7010-4423-AA46-E3EB04DAC66F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18C75-A745-48A3-98AF-5FA6FFFC6D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0165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18C75-A745-48A3-98AF-5FA6FFFC6D19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7794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0F383A6-BE4A-454A-A509-F3F7FCDD32E0}" type="datetimeFigureOut">
              <a:rPr lang="zh-TW" altLang="en-US" smtClean="0"/>
              <a:t>2018/9/14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1A3F4E8-A463-4B26-8E07-EAA58F2DA57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991.tw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92896"/>
            <a:ext cx="3659882" cy="3659882"/>
          </a:xfrm>
        </p:spPr>
      </p:pic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真震有預防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3213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7848872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25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/>
          <a:lstStyle/>
          <a:p>
            <a:r>
              <a:rPr lang="zh-TW" altLang="zh-TW" dirty="0"/>
              <a:t>◎「</a:t>
            </a:r>
            <a:r>
              <a:rPr lang="en-US" altLang="zh-TW" dirty="0"/>
              <a:t>1991</a:t>
            </a:r>
            <a:r>
              <a:rPr lang="zh-TW" altLang="zh-TW" dirty="0"/>
              <a:t>報平安留言平台」</a:t>
            </a:r>
            <a:r>
              <a:rPr lang="en-US" altLang="zh-TW" dirty="0"/>
              <a:t>   </a:t>
            </a:r>
            <a:endParaRPr lang="en-US" altLang="zh-TW" dirty="0" smtClean="0"/>
          </a:p>
          <a:p>
            <a:r>
              <a:rPr lang="zh-TW" altLang="zh-TW" dirty="0" smtClean="0"/>
              <a:t>網址</a:t>
            </a:r>
            <a:r>
              <a:rPr lang="zh-TW" altLang="zh-TW" dirty="0"/>
              <a:t>：</a:t>
            </a:r>
            <a:r>
              <a:rPr lang="en-US" altLang="zh-TW" dirty="0" err="1">
                <a:hlinkClick r:id="rId2"/>
              </a:rPr>
              <a:t>www.1991.tw</a:t>
            </a:r>
            <a:endParaRPr lang="zh-TW" altLang="zh-TW" dirty="0"/>
          </a:p>
          <a:p>
            <a:pPr marL="0" indent="0">
              <a:buNone/>
            </a:pPr>
            <a:r>
              <a:rPr lang="zh-TW" altLang="zh-TW" dirty="0" smtClean="0"/>
              <a:t>→</a:t>
            </a:r>
            <a:r>
              <a:rPr lang="zh-TW" altLang="zh-TW" dirty="0"/>
              <a:t>當有重大災難發生，災區的電話系統損壞或是同</a:t>
            </a:r>
            <a:r>
              <a:rPr lang="zh-TW" altLang="zh-TW" dirty="0" smtClean="0"/>
              <a:t>時間太</a:t>
            </a:r>
            <a:r>
              <a:rPr lang="zh-TW" altLang="zh-TW" dirty="0"/>
              <a:t>多人使用電話互相報平安時所導致的電話線路不</a:t>
            </a:r>
            <a:r>
              <a:rPr lang="zh-TW" altLang="zh-TW" dirty="0" smtClean="0"/>
              <a:t>通或</a:t>
            </a:r>
            <a:r>
              <a:rPr lang="zh-TW" altLang="zh-TW" dirty="0"/>
              <a:t>壅塞，但</a:t>
            </a:r>
            <a:r>
              <a:rPr lang="en-US" altLang="zh-TW" dirty="0"/>
              <a:t> 110</a:t>
            </a:r>
            <a:r>
              <a:rPr lang="zh-TW" altLang="zh-TW" dirty="0"/>
              <a:t>、</a:t>
            </a:r>
            <a:r>
              <a:rPr lang="en-US" altLang="zh-TW" dirty="0"/>
              <a:t>119 </a:t>
            </a:r>
            <a:r>
              <a:rPr lang="zh-TW" altLang="zh-TW" dirty="0"/>
              <a:t>沒提供報平安等服務，為了讓</a:t>
            </a:r>
          </a:p>
          <a:p>
            <a:pPr marL="0" indent="0">
              <a:buNone/>
            </a:pPr>
            <a:r>
              <a:rPr lang="zh-TW" altLang="zh-TW" dirty="0"/>
              <a:t>家人第一時間讓家人知道我們是安全的，消防署建立</a:t>
            </a:r>
          </a:p>
          <a:p>
            <a:pPr marL="0" indent="0">
              <a:buNone/>
            </a:pPr>
            <a:r>
              <a:rPr lang="zh-TW" altLang="zh-TW" dirty="0"/>
              <a:t>了一套適合平安留言系統</a:t>
            </a:r>
            <a:r>
              <a:rPr lang="en-US" altLang="zh-TW" dirty="0"/>
              <a:t> - </a:t>
            </a:r>
            <a:r>
              <a:rPr lang="zh-TW" altLang="zh-TW" dirty="0"/>
              <a:t>「</a:t>
            </a:r>
            <a:r>
              <a:rPr lang="en-US" altLang="zh-TW" dirty="0"/>
              <a:t>1991</a:t>
            </a:r>
            <a:r>
              <a:rPr lang="zh-TW" altLang="zh-TW" dirty="0" smtClean="0"/>
              <a:t>」。</a:t>
            </a:r>
            <a:endParaRPr lang="en-US" altLang="zh-TW" dirty="0" smtClean="0"/>
          </a:p>
          <a:p>
            <a:pPr marL="0" indent="0">
              <a:buNone/>
            </a:pPr>
            <a:endParaRPr lang="zh-TW" altLang="zh-TW" dirty="0"/>
          </a:p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8477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7056783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730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zh-TW" altLang="zh-TW" b="1" dirty="0"/>
              <a:t>地震中的反應</a:t>
            </a:r>
            <a:endParaRPr lang="zh-TW" altLang="zh-TW" dirty="0"/>
          </a:p>
          <a:p>
            <a:r>
              <a:rPr lang="zh-TW" altLang="zh-TW" u="sng" dirty="0"/>
              <a:t>◎眼觀八方</a:t>
            </a:r>
            <a:endParaRPr lang="zh-TW" altLang="zh-TW" dirty="0"/>
          </a:p>
          <a:p>
            <a:pPr marL="0" indent="0">
              <a:buNone/>
            </a:pPr>
            <a:r>
              <a:rPr lang="en-US" altLang="zh-TW" dirty="0" smtClean="0"/>
              <a:t>         </a:t>
            </a:r>
            <a:r>
              <a:rPr lang="zh-TW" altLang="zh-TW" dirty="0" smtClean="0"/>
              <a:t>地震</a:t>
            </a:r>
            <a:r>
              <a:rPr lang="zh-TW" altLang="zh-TW" dirty="0"/>
              <a:t>發生的時候，第一時間要</a:t>
            </a:r>
            <a:r>
              <a:rPr lang="zh-TW" altLang="zh-TW" b="1" dirty="0"/>
              <a:t>保持鎮定，不要慌張</a:t>
            </a:r>
            <a:r>
              <a:rPr lang="zh-TW" altLang="zh-TW" dirty="0"/>
              <a:t>，讓自己可以迅速判斷目前身處的環境的狀況。例如：能否從大門快速逃離、附近高處有無危險物品、哪裡可能是</a:t>
            </a:r>
            <a:r>
              <a:rPr lang="zh-TW" altLang="zh-TW" b="1" dirty="0"/>
              <a:t>最佳的躲藏地方</a:t>
            </a:r>
            <a:r>
              <a:rPr lang="zh-TW" altLang="zh-TW" dirty="0"/>
              <a:t>等，利用觀察，才能立即行動爭取生存的機會。</a:t>
            </a:r>
          </a:p>
          <a:p>
            <a:pPr marL="0" indent="0">
              <a:buNone/>
            </a:pPr>
            <a:r>
              <a:rPr lang="en-US" altLang="zh-TW" dirty="0" smtClean="0"/>
              <a:t>         </a:t>
            </a:r>
            <a:r>
              <a:rPr lang="zh-TW" altLang="zh-TW" dirty="0" smtClean="0"/>
              <a:t>很多</a:t>
            </a:r>
            <a:r>
              <a:rPr lang="zh-TW" altLang="zh-TW" dirty="0"/>
              <a:t>人遇到地震就像鴕鳥一樣抱頭蹲下，有時連眼睛都不敢張開，這對逃生是沒有幫助的，平日養成每到陌生 環境就能暗地觀察逃生路徑的習慣，無形中 也幫助自己減少天災人禍的傷害！</a:t>
            </a:r>
          </a:p>
          <a:p>
            <a:r>
              <a:rPr lang="zh-TW" altLang="zh-TW" u="sng" dirty="0"/>
              <a:t>◎保護頭頸部</a:t>
            </a:r>
            <a:endParaRPr lang="zh-TW" altLang="zh-TW" dirty="0"/>
          </a:p>
          <a:p>
            <a:pPr marL="0" indent="0">
              <a:buNone/>
            </a:pPr>
            <a:r>
              <a:rPr lang="en-US" altLang="zh-TW" dirty="0" smtClean="0"/>
              <a:t>         </a:t>
            </a:r>
            <a:r>
              <a:rPr lang="zh-TW" altLang="zh-TW" dirty="0" smtClean="0"/>
              <a:t>不管</a:t>
            </a:r>
            <a:r>
              <a:rPr lang="zh-TW" altLang="zh-TW" dirty="0"/>
              <a:t>選擇奪門而出或在建築物內躲藏，在地震的過程中（包括後續餘震），</a:t>
            </a:r>
            <a:r>
              <a:rPr lang="zh-TW" altLang="zh-TW" b="1" dirty="0"/>
              <a:t>一定要隨時保護好自己的</a:t>
            </a:r>
            <a:r>
              <a:rPr lang="zh-TW" altLang="zh-TW" b="1" dirty="0" smtClean="0"/>
              <a:t>頭</a:t>
            </a:r>
            <a:r>
              <a:rPr lang="zh-TW" altLang="en-US" b="1" dirty="0"/>
              <a:t>頸</a:t>
            </a:r>
            <a:r>
              <a:rPr lang="zh-TW" altLang="zh-TW" b="1" dirty="0" smtClean="0"/>
              <a:t>部 </a:t>
            </a:r>
            <a:r>
              <a:rPr lang="zh-TW" altLang="zh-TW" dirty="0"/>
              <a:t>，因為在救難經驗中，</a:t>
            </a:r>
            <a:r>
              <a:rPr lang="zh-TW" altLang="zh-TW" b="1" dirty="0"/>
              <a:t>因</a:t>
            </a:r>
            <a:r>
              <a:rPr lang="zh-TW" altLang="zh-TW" b="1" dirty="0" smtClean="0"/>
              <a:t>頭</a:t>
            </a:r>
            <a:r>
              <a:rPr lang="zh-TW" altLang="en-US" b="1" dirty="0" smtClean="0"/>
              <a:t>頸</a:t>
            </a:r>
            <a:r>
              <a:rPr lang="zh-TW" altLang="zh-TW" b="1" dirty="0" smtClean="0"/>
              <a:t>部</a:t>
            </a:r>
            <a:r>
              <a:rPr lang="zh-TW" altLang="zh-TW" b="1" dirty="0"/>
              <a:t>被砸傷而死 亡的比例相當高</a:t>
            </a:r>
            <a:r>
              <a:rPr lang="zh-TW" altLang="zh-TW" dirty="0"/>
              <a:t>，因此除了最基本用雙手護頭外，最好能隨手拿包包、抱枕，甚至厚衣物、安全帽等都行。</a:t>
            </a:r>
          </a:p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339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.</a:t>
            </a:r>
            <a:r>
              <a:rPr lang="zh-TW" altLang="zh-TW" b="1" dirty="0"/>
              <a:t>地震後</a:t>
            </a:r>
            <a:endParaRPr lang="zh-TW" altLang="zh-TW" dirty="0"/>
          </a:p>
          <a:p>
            <a:pPr marL="0" indent="0">
              <a:buNone/>
            </a:pPr>
            <a:r>
              <a:rPr lang="en-US" altLang="zh-TW" dirty="0" smtClean="0"/>
              <a:t>  </a:t>
            </a:r>
            <a:r>
              <a:rPr lang="zh-TW" altLang="zh-TW" dirty="0"/>
              <a:t>→看到建築物牆壁有裂縫，要趕快離開，不要站在旁</a:t>
            </a:r>
          </a:p>
          <a:p>
            <a:pPr marL="0" indent="0">
              <a:buNone/>
            </a:pPr>
            <a:r>
              <a:rPr lang="zh-TW" altLang="zh-TW" dirty="0" smtClean="0"/>
              <a:t>邊</a:t>
            </a:r>
            <a:r>
              <a:rPr lang="zh-TW" altLang="zh-TW" dirty="0"/>
              <a:t>會被砸到。</a:t>
            </a:r>
          </a:p>
          <a:p>
            <a:pPr marL="0" indent="0">
              <a:buNone/>
            </a:pPr>
            <a:r>
              <a:rPr lang="en-US" altLang="zh-TW" dirty="0" smtClean="0"/>
              <a:t> </a:t>
            </a:r>
            <a:r>
              <a:rPr lang="zh-TW" altLang="zh-TW" dirty="0"/>
              <a:t>→往空曠的地方逃跑，並且留意自身安全。</a:t>
            </a:r>
          </a:p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158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zh-TW" dirty="0"/>
              <a:t>網路</a:t>
            </a:r>
            <a:r>
              <a:rPr lang="en-US" altLang="zh-TW" dirty="0"/>
              <a:t>1991</a:t>
            </a:r>
            <a:r>
              <a:rPr lang="zh-TW" altLang="zh-TW" dirty="0"/>
              <a:t>留言測試。</a:t>
            </a:r>
          </a:p>
          <a:p>
            <a:pPr lvl="0"/>
            <a:r>
              <a:rPr lang="zh-TW" altLang="zh-TW" dirty="0"/>
              <a:t>電話</a:t>
            </a:r>
            <a:r>
              <a:rPr lang="en-US" altLang="zh-TW" dirty="0"/>
              <a:t>1991</a:t>
            </a:r>
            <a:r>
              <a:rPr lang="zh-TW" altLang="zh-TW" dirty="0"/>
              <a:t>留言測試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49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地球的構造</a:t>
            </a:r>
            <a:endParaRPr lang="zh-TW" altLang="en-US" dirty="0"/>
          </a:p>
        </p:txBody>
      </p:sp>
      <p:sp>
        <p:nvSpPr>
          <p:cNvPr id="4" name="橢圓 3"/>
          <p:cNvSpPr/>
          <p:nvPr/>
        </p:nvSpPr>
        <p:spPr>
          <a:xfrm>
            <a:off x="2591767" y="2564904"/>
            <a:ext cx="3600000" cy="3600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973932" y="2928905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/>
              <a:t>地殼</a:t>
            </a:r>
            <a:endParaRPr lang="zh-TW" altLang="en-US" sz="2400" dirty="0"/>
          </a:p>
        </p:txBody>
      </p:sp>
      <p:sp>
        <p:nvSpPr>
          <p:cNvPr id="8" name="橢圓 7"/>
          <p:cNvSpPr/>
          <p:nvPr/>
        </p:nvSpPr>
        <p:spPr>
          <a:xfrm>
            <a:off x="2771767" y="2744904"/>
            <a:ext cx="3240000" cy="324000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127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橢圓 8"/>
          <p:cNvSpPr/>
          <p:nvPr/>
        </p:nvSpPr>
        <p:spPr>
          <a:xfrm>
            <a:off x="3311767" y="3284904"/>
            <a:ext cx="2160000" cy="2160000"/>
          </a:xfrm>
          <a:prstGeom prst="ellipse">
            <a:avLst/>
          </a:prstGeom>
          <a:gradFill flip="none" rotWithShape="1">
            <a:gsLst>
              <a:gs pos="100000">
                <a:srgbClr val="FFF200"/>
              </a:gs>
              <a:gs pos="0">
                <a:srgbClr val="FF7A00"/>
              </a:gs>
            </a:gsLst>
            <a:path path="circle">
              <a:fillToRect l="50000" t="50000" r="50000" b="50000"/>
            </a:path>
            <a:tileRect/>
          </a:gradFill>
          <a:ln w="127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947118" y="4016765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/>
              <a:t>地核</a:t>
            </a:r>
            <a:endParaRPr lang="zh-TW" altLang="en-US" sz="24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973932" y="5031085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/>
              <a:t>地函</a:t>
            </a:r>
            <a:endParaRPr lang="zh-TW" altLang="en-US" sz="2400" dirty="0"/>
          </a:p>
        </p:txBody>
      </p:sp>
      <p:sp>
        <p:nvSpPr>
          <p:cNvPr id="12" name="向右箭號 11"/>
          <p:cNvSpPr/>
          <p:nvPr/>
        </p:nvSpPr>
        <p:spPr>
          <a:xfrm>
            <a:off x="1777965" y="3030570"/>
            <a:ext cx="1281867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向右箭號 12"/>
          <p:cNvSpPr/>
          <p:nvPr/>
        </p:nvSpPr>
        <p:spPr>
          <a:xfrm>
            <a:off x="1763687" y="5094990"/>
            <a:ext cx="1448511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向右箭號 5"/>
          <p:cNvSpPr/>
          <p:nvPr/>
        </p:nvSpPr>
        <p:spPr>
          <a:xfrm>
            <a:off x="1777965" y="4081885"/>
            <a:ext cx="2001947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文字方塊 13"/>
          <p:cNvSpPr txBox="1"/>
          <p:nvPr/>
        </p:nvSpPr>
        <p:spPr>
          <a:xfrm>
            <a:off x="4232107" y="2460904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</a:t>
            </a:r>
            <a:endParaRPr lang="zh-TW" altLang="en-US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4232107" y="284859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2</a:t>
            </a:r>
            <a:endParaRPr lang="zh-TW" altLang="en-US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4227299" y="415617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4582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 animBg="1"/>
      <p:bldP spid="9" grpId="0" animBg="1"/>
      <p:bldP spid="10" grpId="0"/>
      <p:bldP spid="11" grpId="0"/>
      <p:bldP spid="12" grpId="0" animBg="1"/>
      <p:bldP spid="13" grpId="0" animBg="1"/>
      <p:bldP spid="6" grpId="0" animBg="1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644" y="3043238"/>
            <a:ext cx="6724650" cy="2714625"/>
          </a:xfrm>
        </p:spPr>
      </p:pic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059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七大板塊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675" y="1916832"/>
            <a:ext cx="6724650" cy="4591050"/>
          </a:xfrm>
          <a:prstGeom prst="rect">
            <a:avLst/>
          </a:prstGeom>
        </p:spPr>
      </p:pic>
      <p:sp>
        <p:nvSpPr>
          <p:cNvPr id="5" name="文字方塊 4"/>
          <p:cNvSpPr txBox="1"/>
          <p:nvPr/>
        </p:nvSpPr>
        <p:spPr>
          <a:xfrm>
            <a:off x="3203848" y="486916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❶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6948603" y="306896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❷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4955814" y="50507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❹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3795554" y="253173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❸</a:t>
            </a:r>
          </a:p>
        </p:txBody>
      </p:sp>
      <p:sp>
        <p:nvSpPr>
          <p:cNvPr id="10" name="文字方塊 9"/>
          <p:cNvSpPr txBox="1"/>
          <p:nvPr/>
        </p:nvSpPr>
        <p:spPr>
          <a:xfrm>
            <a:off x="7364101" y="402769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❻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3795554" y="60212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❼</a:t>
            </a:r>
          </a:p>
        </p:txBody>
      </p:sp>
      <p:sp>
        <p:nvSpPr>
          <p:cNvPr id="12" name="文字方塊 11"/>
          <p:cNvSpPr txBox="1"/>
          <p:nvPr/>
        </p:nvSpPr>
        <p:spPr>
          <a:xfrm>
            <a:off x="6163773" y="468449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❺</a:t>
            </a:r>
          </a:p>
        </p:txBody>
      </p:sp>
      <p:sp>
        <p:nvSpPr>
          <p:cNvPr id="13" name="文字方塊 12"/>
          <p:cNvSpPr txBox="1"/>
          <p:nvPr/>
        </p:nvSpPr>
        <p:spPr>
          <a:xfrm>
            <a:off x="1475656" y="289139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❷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1683405" y="507806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❻</a:t>
            </a:r>
          </a:p>
        </p:txBody>
      </p:sp>
      <p:sp>
        <p:nvSpPr>
          <p:cNvPr id="15" name="文字方塊 14"/>
          <p:cNvSpPr txBox="1"/>
          <p:nvPr/>
        </p:nvSpPr>
        <p:spPr>
          <a:xfrm>
            <a:off x="7026121" y="536118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prstClr val="black"/>
                </a:solidFill>
              </a:rPr>
              <a:t>❻</a:t>
            </a:r>
          </a:p>
        </p:txBody>
      </p:sp>
      <p:sp>
        <p:nvSpPr>
          <p:cNvPr id="2" name="向左箭號 1"/>
          <p:cNvSpPr/>
          <p:nvPr/>
        </p:nvSpPr>
        <p:spPr>
          <a:xfrm>
            <a:off x="1979712" y="2610843"/>
            <a:ext cx="360040" cy="28055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向左箭號 15"/>
          <p:cNvSpPr/>
          <p:nvPr/>
        </p:nvSpPr>
        <p:spPr>
          <a:xfrm>
            <a:off x="2771800" y="3747135"/>
            <a:ext cx="360040" cy="28055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240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2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08920"/>
            <a:ext cx="4789289" cy="3484208"/>
          </a:xfrm>
        </p:spPr>
      </p:pic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震源與震央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5436096" y="4941168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TW" dirty="0" smtClean="0"/>
              <a:t> </a:t>
            </a:r>
            <a:r>
              <a:rPr lang="zh-TW" altLang="zh-TW" dirty="0" smtClean="0"/>
              <a:t>震源</a:t>
            </a:r>
            <a:r>
              <a:rPr lang="en-US" altLang="zh-TW" dirty="0"/>
              <a:t>:</a:t>
            </a:r>
            <a:r>
              <a:rPr lang="zh-TW" altLang="zh-TW" dirty="0"/>
              <a:t>地殼內部所引起的急劇</a:t>
            </a:r>
            <a:r>
              <a:rPr lang="zh-TW" altLang="zh-TW" dirty="0" smtClean="0"/>
              <a:t>變</a:t>
            </a:r>
            <a:r>
              <a:rPr lang="en-US" altLang="zh-TW" dirty="0" smtClean="0"/>
              <a:t> </a:t>
            </a:r>
            <a:r>
              <a:rPr lang="zh-TW" altLang="zh-TW" dirty="0" smtClean="0"/>
              <a:t>動</a:t>
            </a:r>
            <a:r>
              <a:rPr lang="zh-TW" altLang="zh-TW" dirty="0"/>
              <a:t>，產生變動之處。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5508104" y="342900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TW" altLang="zh-TW" dirty="0"/>
              <a:t>震央</a:t>
            </a:r>
            <a:r>
              <a:rPr lang="en-US" altLang="zh-TW" dirty="0"/>
              <a:t>:</a:t>
            </a:r>
            <a:r>
              <a:rPr lang="zh-TW" altLang="zh-TW" dirty="0"/>
              <a:t>地面上垂直於震源之點稱為震央。</a:t>
            </a:r>
            <a:endParaRPr lang="zh-TW" altLang="en-US" dirty="0"/>
          </a:p>
        </p:txBody>
      </p:sp>
      <p:sp>
        <p:nvSpPr>
          <p:cNvPr id="7" name="向左箭號 6"/>
          <p:cNvSpPr/>
          <p:nvPr/>
        </p:nvSpPr>
        <p:spPr>
          <a:xfrm>
            <a:off x="3059832" y="4871647"/>
            <a:ext cx="2376264" cy="432048"/>
          </a:xfrm>
          <a:prstGeom prst="leftArrow">
            <a:avLst/>
          </a:prstGeom>
          <a:solidFill>
            <a:schemeClr val="bg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向左箭號 7"/>
          <p:cNvSpPr/>
          <p:nvPr/>
        </p:nvSpPr>
        <p:spPr>
          <a:xfrm>
            <a:off x="3070435" y="3429000"/>
            <a:ext cx="2376264" cy="432048"/>
          </a:xfrm>
          <a:prstGeom prst="leftArrow">
            <a:avLst/>
          </a:prstGeom>
          <a:solidFill>
            <a:schemeClr val="bg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468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TW" altLang="zh-TW" dirty="0">
                <a:latin typeface="+mj-ea"/>
                <a:ea typeface="+mj-ea"/>
              </a:rPr>
              <a:t>指地震本身的大小，與能量成正比，世界</a:t>
            </a:r>
            <a:r>
              <a:rPr lang="zh-TW" altLang="zh-TW" dirty="0" smtClean="0">
                <a:latin typeface="+mj-ea"/>
                <a:ea typeface="+mj-ea"/>
              </a:rPr>
              <a:t>各國通常以</a:t>
            </a:r>
            <a:r>
              <a:rPr lang="zh-TW" altLang="zh-TW" dirty="0">
                <a:latin typeface="+mj-ea"/>
                <a:ea typeface="+mj-ea"/>
              </a:rPr>
              <a:t>「芮氏規模」做標準，由美國</a:t>
            </a:r>
            <a:r>
              <a:rPr lang="zh-TW" altLang="zh-TW" dirty="0" smtClean="0">
                <a:latin typeface="+mj-ea"/>
                <a:ea typeface="+mj-ea"/>
              </a:rPr>
              <a:t>芮氏（</a:t>
            </a:r>
            <a:r>
              <a:rPr lang="en-US" altLang="zh-TW" dirty="0">
                <a:latin typeface="+mj-ea"/>
                <a:ea typeface="+mj-ea"/>
              </a:rPr>
              <a:t>Richter</a:t>
            </a:r>
            <a:r>
              <a:rPr lang="zh-TW" altLang="zh-TW" dirty="0">
                <a:latin typeface="+mj-ea"/>
                <a:ea typeface="+mj-ea"/>
              </a:rPr>
              <a:t>）於</a:t>
            </a:r>
            <a:r>
              <a:rPr lang="en-US" altLang="zh-TW" dirty="0">
                <a:latin typeface="+mj-ea"/>
                <a:ea typeface="+mj-ea"/>
              </a:rPr>
              <a:t>1935</a:t>
            </a:r>
            <a:r>
              <a:rPr lang="zh-TW" altLang="zh-TW" dirty="0">
                <a:latin typeface="+mj-ea"/>
                <a:ea typeface="+mj-ea"/>
              </a:rPr>
              <a:t>年，根據</a:t>
            </a:r>
            <a:r>
              <a:rPr lang="zh-TW" altLang="zh-TW" b="1" dirty="0">
                <a:latin typeface="+mj-ea"/>
                <a:ea typeface="+mj-ea"/>
              </a:rPr>
              <a:t>地震所釋出的能量</a:t>
            </a:r>
            <a:r>
              <a:rPr lang="zh-TW" altLang="zh-TW" b="1" dirty="0" smtClean="0">
                <a:latin typeface="+mj-ea"/>
                <a:ea typeface="+mj-ea"/>
              </a:rPr>
              <a:t>多寡</a:t>
            </a:r>
            <a:r>
              <a:rPr lang="zh-TW" altLang="zh-TW" dirty="0" smtClean="0">
                <a:latin typeface="+mj-ea"/>
                <a:ea typeface="+mj-ea"/>
              </a:rPr>
              <a:t>計算</a:t>
            </a:r>
            <a:r>
              <a:rPr lang="zh-TW" altLang="zh-TW" dirty="0">
                <a:latin typeface="+mj-ea"/>
                <a:ea typeface="+mj-ea"/>
              </a:rPr>
              <a:t>而得的</a:t>
            </a:r>
            <a:r>
              <a:rPr lang="zh-TW" altLang="zh-TW" dirty="0" smtClean="0">
                <a:latin typeface="+mj-ea"/>
                <a:ea typeface="+mj-ea"/>
              </a:rPr>
              <a:t>。</a:t>
            </a:r>
            <a:endParaRPr lang="en-US" altLang="zh-TW" dirty="0" smtClean="0">
              <a:latin typeface="+mj-ea"/>
              <a:ea typeface="+mj-ea"/>
            </a:endParaRPr>
          </a:p>
          <a:p>
            <a:pPr algn="just"/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地震規模</a:t>
            </a:r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896437"/>
              </p:ext>
            </p:extLst>
          </p:nvPr>
        </p:nvGraphicFramePr>
        <p:xfrm>
          <a:off x="1259632" y="4293096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小地震：規模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0</a:t>
                      </a:r>
                      <a:r>
                        <a:rPr lang="zh-TW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至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5.0</a:t>
                      </a:r>
                      <a:endParaRPr lang="zh-TW" altLang="zh-TW" sz="1800" b="1" kern="120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中地震：規模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5.0</a:t>
                      </a:r>
                      <a:r>
                        <a:rPr lang="zh-TW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至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7.0</a:t>
                      </a:r>
                      <a:endParaRPr lang="zh-TW" altLang="zh-TW" sz="1800" b="1" kern="120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大地震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:7.0</a:t>
                      </a:r>
                      <a:r>
                        <a:rPr lang="zh-TW" altLang="zh-TW" sz="1800" b="1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以上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441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/>
          <a:lstStyle/>
          <a:p>
            <a:r>
              <a:rPr lang="zh-TW" altLang="zh-TW" dirty="0"/>
              <a:t>是表示地震時，地面上的人所感受到震動</a:t>
            </a:r>
            <a:r>
              <a:rPr lang="zh-TW" altLang="zh-TW" dirty="0" smtClean="0"/>
              <a:t>激烈的</a:t>
            </a:r>
            <a:r>
              <a:rPr lang="zh-TW" altLang="zh-TW" dirty="0"/>
              <a:t>程度，或物體因受震動所遭受的破壞程度，</a:t>
            </a:r>
            <a:r>
              <a:rPr lang="zh-TW" altLang="zh-TW" dirty="0" smtClean="0"/>
              <a:t>距離震</a:t>
            </a:r>
            <a:r>
              <a:rPr lang="zh-TW" altLang="zh-TW" dirty="0"/>
              <a:t>央愈近震度就愈大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r>
              <a:rPr lang="zh-TW" altLang="zh-TW" sz="1200" dirty="0"/>
              <a:t>◎交通部中央氣象局地震震度分級</a:t>
            </a:r>
            <a:r>
              <a:rPr lang="zh-TW" altLang="zh-TW" sz="1200" dirty="0" smtClean="0"/>
              <a:t>表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震度</a:t>
            </a:r>
            <a:endParaRPr lang="zh-TW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160225"/>
              </p:ext>
            </p:extLst>
          </p:nvPr>
        </p:nvGraphicFramePr>
        <p:xfrm>
          <a:off x="1115616" y="3140968"/>
          <a:ext cx="7056784" cy="3398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857"/>
                <a:gridCol w="1000285"/>
                <a:gridCol w="5389642"/>
              </a:tblGrid>
              <a:tr h="432048">
                <a:tc gridSpan="2"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/>
                          <a:ea typeface="標楷體"/>
                        </a:rPr>
                        <a:t>震度分級 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304800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marR="0" indent="0" algn="l" defTabSz="914400" rtl="0" eaLnBrk="1" fontAlgn="auto" latinLnBrk="0" hangingPunct="1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200" kern="100" dirty="0" smtClean="0">
                          <a:effectLst/>
                          <a:latin typeface="Times New Roman"/>
                          <a:ea typeface="+mn-ea"/>
                        </a:rPr>
                        <a:t>屋內情形</a:t>
                      </a:r>
                      <a:endParaRPr lang="zh-TW" altLang="zh-TW" sz="12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/>
                          <a:ea typeface="新細明體"/>
                        </a:rPr>
                        <a:t>0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 smtClean="0">
                          <a:effectLst/>
                          <a:latin typeface="Times New Roman"/>
                          <a:ea typeface="標楷體"/>
                        </a:rPr>
                        <a:t>        </a:t>
                      </a:r>
                      <a:r>
                        <a:rPr lang="zh-TW" sz="1200" kern="100" dirty="0" smtClean="0">
                          <a:effectLst/>
                          <a:latin typeface="Times New Roman"/>
                          <a:ea typeface="標楷體"/>
                        </a:rPr>
                        <a:t>無</a:t>
                      </a:r>
                      <a:r>
                        <a:rPr lang="zh-TW" altLang="en-US" sz="1200" kern="100" dirty="0" smtClean="0">
                          <a:effectLst/>
                          <a:latin typeface="Times New Roman"/>
                          <a:ea typeface="標楷體"/>
                        </a:rPr>
                        <a:t>感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標楷體"/>
                          <a:ea typeface="新細明體"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標楷體"/>
                          <a:ea typeface="新細明體"/>
                        </a:rPr>
                        <a:t>1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/>
                          <a:ea typeface="標楷體"/>
                        </a:rPr>
                        <a:t>微震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標楷體"/>
                          <a:ea typeface="新細明體"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標楷體"/>
                          <a:ea typeface="新細明體"/>
                        </a:rPr>
                        <a:t>2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/>
                          <a:ea typeface="標楷體"/>
                        </a:rPr>
                        <a:t>輕震 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  <a:latin typeface="Times New Roman"/>
                          <a:ea typeface="標楷體"/>
                        </a:rPr>
                        <a:t>電燈等懸掛物有小搖晃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標楷體"/>
                          <a:ea typeface="新細明體"/>
                        </a:rPr>
                        <a:t>3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/>
                          <a:ea typeface="標楷體"/>
                        </a:rPr>
                        <a:t>弱震 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  <a:latin typeface="Times New Roman"/>
                          <a:ea typeface="標楷體"/>
                        </a:rPr>
                        <a:t>房屋震動﹐碗盤門窗發出聲音﹐懸掛物搖擺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/>
                          <a:ea typeface="新細明體"/>
                        </a:rPr>
                        <a:t>4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/>
                          <a:ea typeface="標楷體"/>
                        </a:rPr>
                        <a:t>中震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  <a:latin typeface="Times New Roman"/>
                          <a:ea typeface="標楷體"/>
                        </a:rPr>
                        <a:t>房屋搖動甚烈﹐底座不穩物品傾倒﹐較重家具移動﹐可 能有輕微災害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/>
                          <a:ea typeface="新細明體"/>
                        </a:rPr>
                        <a:t>5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/>
                          <a:ea typeface="標楷體"/>
                        </a:rPr>
                        <a:t>強震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  <a:latin typeface="Times New Roman"/>
                          <a:ea typeface="標楷體"/>
                        </a:rPr>
                        <a:t>部分牆壁產生裂痕﹐重家具可能翻倒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標楷體"/>
                          <a:ea typeface="新細明體"/>
                        </a:rPr>
                        <a:t>  </a:t>
                      </a:r>
                      <a:r>
                        <a:rPr lang="en-US" sz="1200" kern="100" baseline="0" dirty="0" smtClean="0">
                          <a:effectLst/>
                          <a:latin typeface="標楷體"/>
                          <a:ea typeface="新細明體"/>
                        </a:rPr>
                        <a:t> </a:t>
                      </a:r>
                      <a:r>
                        <a:rPr lang="en-US" sz="1200" kern="100" dirty="0" smtClean="0">
                          <a:effectLst/>
                          <a:latin typeface="標楷體"/>
                          <a:ea typeface="新細明體"/>
                        </a:rPr>
                        <a:t>  6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/>
                          <a:ea typeface="標楷體"/>
                        </a:rPr>
                        <a:t>烈震 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  <a:latin typeface="Times New Roman"/>
                          <a:ea typeface="標楷體"/>
                        </a:rPr>
                        <a:t>部分建築物受損﹐重家具翻倒﹐門窗扭曲變形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標楷體"/>
                          <a:ea typeface="新細明體"/>
                        </a:rPr>
                        <a:t>     7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/>
                          <a:ea typeface="標楷體"/>
                        </a:rPr>
                        <a:t>劇震 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/>
                          <a:ea typeface="標楷體"/>
                        </a:rPr>
                        <a:t>部分建築物受損嚴重或倒塌﹐幾乎所有家具都大幅 移位或摔落地面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14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/>
          </a:bodyPr>
          <a:lstStyle/>
          <a:p>
            <a:pPr lvl="0"/>
            <a:r>
              <a:rPr lang="zh-TW" altLang="zh-TW" b="1" dirty="0"/>
              <a:t>地震前的準備</a:t>
            </a:r>
            <a:endParaRPr lang="zh-TW" altLang="zh-TW" dirty="0"/>
          </a:p>
          <a:p>
            <a:r>
              <a:rPr lang="zh-TW" altLang="zh-TW" b="1" dirty="0"/>
              <a:t>◎「緊急避難包」</a:t>
            </a:r>
            <a:endParaRPr lang="zh-TW" altLang="zh-TW" dirty="0"/>
          </a:p>
          <a:p>
            <a:pPr algn="just"/>
            <a:r>
              <a:rPr lang="zh-TW" altLang="zh-TW" dirty="0"/>
              <a:t>→其內容物包括：面紙、手套、手電筒、瑞士</a:t>
            </a:r>
            <a:r>
              <a:rPr lang="zh-TW" altLang="zh-TW" dirty="0" smtClean="0"/>
              <a:t>刀、</a:t>
            </a:r>
          </a:p>
          <a:p>
            <a:pPr marL="0" indent="0" algn="just">
              <a:buNone/>
            </a:pPr>
            <a:r>
              <a:rPr lang="en-US" altLang="zh-TW" dirty="0" smtClean="0"/>
              <a:t>   </a:t>
            </a:r>
            <a:r>
              <a:rPr lang="zh-TW" altLang="zh-TW" dirty="0" smtClean="0"/>
              <a:t>急救包、雨衣、營養口糧、收音機、毛毯、暖暖包、</a:t>
            </a:r>
            <a:r>
              <a:rPr lang="en-US" altLang="zh-TW" dirty="0" smtClean="0"/>
              <a:t>   </a:t>
            </a:r>
          </a:p>
          <a:p>
            <a:pPr marL="0" indent="0" algn="just">
              <a:buNone/>
            </a:pPr>
            <a:r>
              <a:rPr lang="en-US" altLang="zh-TW" dirty="0" smtClean="0"/>
              <a:t>   </a:t>
            </a:r>
            <a:r>
              <a:rPr lang="zh-TW" altLang="zh-TW" dirty="0" smtClean="0"/>
              <a:t>哨子</a:t>
            </a:r>
            <a:r>
              <a:rPr lang="zh-TW" altLang="zh-TW" dirty="0"/>
              <a:t>、水。</a:t>
            </a:r>
          </a:p>
          <a:p>
            <a:r>
              <a:rPr lang="zh-TW" altLang="zh-TW" dirty="0"/>
              <a:t>→用途：並非是受困時使用，而是 你已經</a:t>
            </a:r>
            <a:r>
              <a:rPr lang="zh-TW" altLang="zh-TW" dirty="0" smtClean="0"/>
              <a:t>逃出去</a:t>
            </a:r>
            <a:r>
              <a:rPr lang="zh-TW" altLang="en-US" dirty="0" smtClean="0"/>
              <a:t>，</a:t>
            </a:r>
            <a:r>
              <a:rPr lang="zh-TW" altLang="zh-TW" dirty="0" smtClean="0"/>
              <a:t>房屋</a:t>
            </a:r>
            <a:r>
              <a:rPr lang="zh-TW" altLang="zh-TW" dirty="0"/>
              <a:t>已嚴重受損，必須到避難收容所的時候，這中間維生用。</a:t>
            </a:r>
          </a:p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zh-TW" dirty="0"/>
              <a:t>防震</a:t>
            </a:r>
            <a:r>
              <a:rPr lang="zh-TW" altLang="zh-TW" dirty="0" smtClean="0"/>
              <a:t>三部曲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0956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/>
          </a:bodyPr>
          <a:lstStyle/>
          <a:p>
            <a:r>
              <a:rPr lang="zh-TW" altLang="zh-TW" b="1" dirty="0"/>
              <a:t>◎「家庭防災卡」</a:t>
            </a:r>
            <a:endParaRPr lang="zh-TW" altLang="zh-TW" dirty="0"/>
          </a:p>
          <a:p>
            <a:r>
              <a:rPr lang="zh-TW" altLang="zh-TW" dirty="0"/>
              <a:t>災害發生時，交通、通訊往往相當混亂且可能中斷</a:t>
            </a:r>
            <a:r>
              <a:rPr lang="zh-TW" altLang="zh-TW" dirty="0" smtClean="0"/>
              <a:t>，家庭</a:t>
            </a:r>
            <a:r>
              <a:rPr lang="zh-TW" altLang="zh-TW" dirty="0"/>
              <a:t>成員的團聚，變得急迫卻又困難，由學生與</a:t>
            </a:r>
            <a:r>
              <a:rPr lang="zh-TW" altLang="zh-TW" dirty="0" smtClean="0"/>
              <a:t>家長共同</a:t>
            </a:r>
            <a:r>
              <a:rPr lang="zh-TW" altLang="zh-TW" dirty="0"/>
              <a:t>填寫，每個家庭有自己個別的內容，平常</a:t>
            </a:r>
            <a:r>
              <a:rPr lang="zh-TW" altLang="zh-TW" b="1" u="sng" dirty="0"/>
              <a:t>貼在</a:t>
            </a:r>
            <a:r>
              <a:rPr lang="zh-TW" altLang="zh-TW" b="1" u="sng" dirty="0" smtClean="0"/>
              <a:t>家庭</a:t>
            </a:r>
            <a:r>
              <a:rPr lang="zh-TW" altLang="zh-TW" b="1" u="sng" dirty="0"/>
              <a:t>聯絡簿</a:t>
            </a:r>
            <a:r>
              <a:rPr lang="zh-TW" altLang="zh-TW" dirty="0"/>
              <a:t>並</a:t>
            </a:r>
            <a:r>
              <a:rPr lang="zh-TW" altLang="zh-TW" b="1" u="sng" dirty="0"/>
              <a:t>熟記內容</a:t>
            </a:r>
            <a:r>
              <a:rPr lang="zh-TW" altLang="zh-TW" dirty="0"/>
              <a:t>，以便於災時家人團聚及聯絡。</a:t>
            </a:r>
          </a:p>
          <a:p>
            <a:r>
              <a:rPr lang="zh-TW" altLang="zh-TW" dirty="0"/>
              <a:t>→事先和爸爸媽媽約定好戶外避難集合地點，以防</a:t>
            </a:r>
            <a:r>
              <a:rPr lang="zh-TW" altLang="zh-TW" dirty="0" smtClean="0"/>
              <a:t>一時</a:t>
            </a:r>
            <a:r>
              <a:rPr lang="zh-TW" altLang="zh-TW" dirty="0"/>
              <a:t>混亂找不到對方。</a:t>
            </a:r>
          </a:p>
          <a:p>
            <a:pPr marL="0" indent="0">
              <a:buNone/>
            </a:pPr>
            <a:r>
              <a:rPr lang="en-US" altLang="zh-TW" dirty="0"/>
              <a:t> 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620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182</TotalTime>
  <Words>787</Words>
  <Application>Microsoft Office PowerPoint</Application>
  <PresentationFormat>如螢幕大小 (4:3)</PresentationFormat>
  <Paragraphs>85</Paragraphs>
  <Slides>15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波形</vt:lpstr>
      <vt:lpstr>真震有預防</vt:lpstr>
      <vt:lpstr>地球的構造</vt:lpstr>
      <vt:lpstr>PowerPoint 簡報</vt:lpstr>
      <vt:lpstr>七大板塊</vt:lpstr>
      <vt:lpstr>震源與震央</vt:lpstr>
      <vt:lpstr>地震規模</vt:lpstr>
      <vt:lpstr>震度</vt:lpstr>
      <vt:lpstr>防震三部曲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真震有預防</dc:title>
  <dc:creator>kc</dc:creator>
  <cp:lastModifiedBy>kc</cp:lastModifiedBy>
  <cp:revision>19</cp:revision>
  <dcterms:created xsi:type="dcterms:W3CDTF">2018-09-10T06:50:03Z</dcterms:created>
  <dcterms:modified xsi:type="dcterms:W3CDTF">2018-09-14T07:28:45Z</dcterms:modified>
</cp:coreProperties>
</file>