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306" r:id="rId2"/>
    <p:sldId id="308" r:id="rId3"/>
    <p:sldId id="305" r:id="rId4"/>
    <p:sldId id="309" r:id="rId5"/>
    <p:sldId id="313" r:id="rId6"/>
    <p:sldId id="310" r:id="rId7"/>
    <p:sldId id="311" r:id="rId8"/>
    <p:sldId id="312" r:id="rId9"/>
    <p:sldId id="315" r:id="rId10"/>
    <p:sldId id="316" r:id="rId11"/>
    <p:sldId id="317" r:id="rId12"/>
    <p:sldId id="318" r:id="rId13"/>
    <p:sldId id="319" r:id="rId14"/>
    <p:sldId id="320" r:id="rId15"/>
    <p:sldId id="321" r:id="rId16"/>
    <p:sldId id="322" r:id="rId17"/>
    <p:sldId id="323" r:id="rId18"/>
    <p:sldId id="324" r:id="rId19"/>
    <p:sldId id="325" r:id="rId20"/>
    <p:sldId id="326" r:id="rId21"/>
    <p:sldId id="327" r:id="rId22"/>
    <p:sldId id="328" r:id="rId23"/>
    <p:sldId id="329" r:id="rId24"/>
    <p:sldId id="330" r:id="rId25"/>
  </p:sldIdLst>
  <p:sldSz cx="9144000" cy="6858000" type="screen4x3"/>
  <p:notesSz cx="6797675" cy="9926638"/>
  <p:defaultTextStyle>
    <a:defPPr>
      <a:defRPr lang="zh-TW">
        <a:uFillTx/>
      </a:defRPr>
    </a:defPPr>
    <a:lvl1pPr marL="0" algn="l" defTabSz="914400" rtl="0" eaLnBrk="1" latinLnBrk="0" hangingPunct="1">
      <a:defRPr sz="1800" kern="1200">
        <a:solidFill>
          <a:schemeClr val="tx1"/>
        </a:solidFill>
        <a:uFillTx/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uFillTx/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uFillTx/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uFillTx/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uFillTx/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uFillTx/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uFillTx/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uFillTx/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uFillTx/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0C31C"/>
    <a:srgbClr val="000000"/>
    <a:srgbClr val="E46C0A"/>
    <a:srgbClr val="92D050"/>
    <a:srgbClr val="7030A0"/>
    <a:srgbClr val="FFC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srgbClr val="000000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srgbClr val="00000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rgbClr val="00000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srgbClr val="000000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srgbClr val="000000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510" autoAdjust="0"/>
    <p:restoredTop sz="86253" autoAdjust="0"/>
  </p:normalViewPr>
  <p:slideViewPr>
    <p:cSldViewPr>
      <p:cViewPr varScale="1">
        <p:scale>
          <a:sx n="64" d="100"/>
          <a:sy n="64" d="100"/>
        </p:scale>
        <p:origin x="1554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5142"/>
    </p:cViewPr>
  </p:sorterViewPr>
  <p:notesViewPr>
    <p:cSldViewPr>
      <p:cViewPr varScale="1">
        <p:scale>
          <a:sx n="55" d="100"/>
          <a:sy n="55" d="100"/>
        </p:scale>
        <p:origin x="-2856" y="-7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6A00D9-255F-44C9-9E92-844100A03FB4}" type="datetimeFigureOut">
              <a:rPr lang="zh-TW" altLang="en-US" smtClean="0"/>
              <a:t>2017/10/30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1CC961-B9CD-4433-A7D9-C3668E326CD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198272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1CC961-B9CD-4433-A7D9-C3668E326CDE}" type="slidenum">
              <a:rPr lang="zh-TW" altLang="en-US" smtClean="0"/>
              <a:t>12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550536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>
                <a:uFillTx/>
              </a:rPr>
              <a:t>按一下以編輯母片標題樣式</a:t>
            </a:r>
            <a:endParaRPr lang="zh-TW" altLang="en-US">
              <a:uFillTx/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uFillTx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  <a:uFillTx/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  <a:uFillTx/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  <a:uFillTx/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  <a:uFillTx/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  <a:uFillTx/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  <a:uFillTx/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  <a:uFillTx/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  <a:uFillTx/>
              </a:defRPr>
            </a:lvl9pPr>
          </a:lstStyle>
          <a:p>
            <a:r>
              <a:rPr lang="zh-TW" altLang="en-US" smtClean="0">
                <a:uFillTx/>
              </a:rPr>
              <a:t>按一下以編輯母片副標題樣式</a:t>
            </a:r>
            <a:endParaRPr lang="zh-TW" altLang="en-US">
              <a:uFillTx/>
            </a:endParaRP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582C1-B02C-4E1A-925C-85774C7655B4}" type="datetimeFigureOut">
              <a:rPr lang="zh-TW" altLang="en-US" smtClean="0">
                <a:uFillTx/>
              </a:rPr>
              <a:t>2017/10/30</a:t>
            </a:fld>
            <a:endParaRPr lang="zh-TW" altLang="en-US">
              <a:uFillTx/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uFillTx/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18979-DFAA-403C-91D4-D0F8C387B423}" type="slidenum">
              <a:rPr lang="zh-TW" altLang="en-US" smtClean="0">
                <a:uFillTx/>
              </a:rPr>
              <a:t>‹#›</a:t>
            </a:fld>
            <a:endParaRPr lang="zh-TW" altLang="en-US"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>
                <a:uFillTx/>
              </a:rPr>
              <a:t>按一下以編輯母片標題樣式</a:t>
            </a:r>
            <a:endParaRPr lang="zh-TW" altLang="en-US">
              <a:uFillTx/>
            </a:endParaRP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>
                <a:uFillTx/>
              </a:rPr>
              <a:t>按一下以編輯母片文字樣式</a:t>
            </a:r>
          </a:p>
          <a:p>
            <a:pPr lvl="1"/>
            <a:r>
              <a:rPr lang="zh-TW" altLang="en-US" smtClean="0">
                <a:uFillTx/>
              </a:rPr>
              <a:t>第二層</a:t>
            </a:r>
          </a:p>
          <a:p>
            <a:pPr lvl="2"/>
            <a:r>
              <a:rPr lang="zh-TW" altLang="en-US" smtClean="0">
                <a:uFillTx/>
              </a:rPr>
              <a:t>第三層</a:t>
            </a:r>
          </a:p>
          <a:p>
            <a:pPr lvl="3"/>
            <a:r>
              <a:rPr lang="zh-TW" altLang="en-US" smtClean="0">
                <a:uFillTx/>
              </a:rPr>
              <a:t>第四層</a:t>
            </a:r>
          </a:p>
          <a:p>
            <a:pPr lvl="4"/>
            <a:r>
              <a:rPr lang="zh-TW" altLang="en-US" smtClean="0">
                <a:uFillTx/>
              </a:rPr>
              <a:t>第五層</a:t>
            </a:r>
            <a:endParaRPr lang="zh-TW" altLang="en-US">
              <a:uFillTx/>
            </a:endParaRP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582C1-B02C-4E1A-925C-85774C7655B4}" type="datetimeFigureOut">
              <a:rPr lang="zh-TW" altLang="en-US" smtClean="0">
                <a:uFillTx/>
              </a:rPr>
              <a:t>2017/10/30</a:t>
            </a:fld>
            <a:endParaRPr lang="zh-TW" altLang="en-US">
              <a:uFillTx/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uFillTx/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18979-DFAA-403C-91D4-D0F8C387B423}" type="slidenum">
              <a:rPr lang="zh-TW" altLang="en-US" smtClean="0">
                <a:uFillTx/>
              </a:rPr>
              <a:t>‹#›</a:t>
            </a:fld>
            <a:endParaRPr lang="zh-TW" altLang="en-US">
              <a:uFillTx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>
                <a:uFillTx/>
              </a:rPr>
              <a:t>按一下以編輯母片標題樣式</a:t>
            </a:r>
            <a:endParaRPr lang="zh-TW" altLang="en-US">
              <a:uFillTx/>
            </a:endParaRP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>
                <a:uFillTx/>
              </a:rPr>
              <a:t>按一下以編輯母片文字樣式</a:t>
            </a:r>
          </a:p>
          <a:p>
            <a:pPr lvl="1"/>
            <a:r>
              <a:rPr lang="zh-TW" altLang="en-US" smtClean="0">
                <a:uFillTx/>
              </a:rPr>
              <a:t>第二層</a:t>
            </a:r>
          </a:p>
          <a:p>
            <a:pPr lvl="2"/>
            <a:r>
              <a:rPr lang="zh-TW" altLang="en-US" smtClean="0">
                <a:uFillTx/>
              </a:rPr>
              <a:t>第三層</a:t>
            </a:r>
          </a:p>
          <a:p>
            <a:pPr lvl="3"/>
            <a:r>
              <a:rPr lang="zh-TW" altLang="en-US" smtClean="0">
                <a:uFillTx/>
              </a:rPr>
              <a:t>第四層</a:t>
            </a:r>
          </a:p>
          <a:p>
            <a:pPr lvl="4"/>
            <a:r>
              <a:rPr lang="zh-TW" altLang="en-US" smtClean="0">
                <a:uFillTx/>
              </a:rPr>
              <a:t>第五層</a:t>
            </a:r>
            <a:endParaRPr lang="zh-TW" altLang="en-US">
              <a:uFillTx/>
            </a:endParaRP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582C1-B02C-4E1A-925C-85774C7655B4}" type="datetimeFigureOut">
              <a:rPr lang="zh-TW" altLang="en-US" smtClean="0">
                <a:uFillTx/>
              </a:rPr>
              <a:t>2017/10/30</a:t>
            </a:fld>
            <a:endParaRPr lang="zh-TW" altLang="en-US">
              <a:uFillTx/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uFillTx/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18979-DFAA-403C-91D4-D0F8C387B423}" type="slidenum">
              <a:rPr lang="zh-TW" altLang="en-US" smtClean="0">
                <a:uFillTx/>
              </a:rPr>
              <a:t>‹#›</a:t>
            </a:fld>
            <a:endParaRPr lang="zh-TW" altLang="en-US"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ctr">
              <a:defRPr lang="zh-TW" altLang="en-US" sz="4400" b="1" kern="12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defRPr>
            </a:lvl1pPr>
          </a:lstStyle>
          <a:p>
            <a:r>
              <a:rPr lang="zh-TW" altLang="en-US" dirty="0" smtClean="0">
                <a:uFillTx/>
              </a:rPr>
              <a:t>按一下以編輯母片標題樣式</a:t>
            </a:r>
            <a:endParaRPr lang="zh-TW" altLang="en-US" dirty="0">
              <a:uFillTx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dirty="0" smtClean="0">
                <a:uFillTx/>
              </a:rPr>
              <a:t>按一下以編輯母片文字樣式</a:t>
            </a:r>
          </a:p>
          <a:p>
            <a:pPr lvl="1"/>
            <a:r>
              <a:rPr lang="zh-TW" altLang="en-US" dirty="0" smtClean="0">
                <a:uFillTx/>
              </a:rPr>
              <a:t>第二層</a:t>
            </a:r>
          </a:p>
          <a:p>
            <a:pPr lvl="2"/>
            <a:r>
              <a:rPr lang="zh-TW" altLang="en-US" dirty="0" smtClean="0">
                <a:uFillTx/>
              </a:rPr>
              <a:t>第三層</a:t>
            </a:r>
          </a:p>
          <a:p>
            <a:pPr lvl="3"/>
            <a:r>
              <a:rPr lang="zh-TW" altLang="en-US" dirty="0" smtClean="0">
                <a:uFillTx/>
              </a:rPr>
              <a:t>第四層</a:t>
            </a:r>
          </a:p>
          <a:p>
            <a:pPr lvl="4"/>
            <a:r>
              <a:rPr lang="zh-TW" altLang="en-US" dirty="0" smtClean="0">
                <a:uFillTx/>
              </a:rPr>
              <a:t>第五層</a:t>
            </a:r>
            <a:endParaRPr lang="zh-TW" altLang="en-US" dirty="0">
              <a:uFillTx/>
            </a:endParaRP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582C1-B02C-4E1A-925C-85774C7655B4}" type="datetimeFigureOut">
              <a:rPr lang="zh-TW" altLang="en-US" smtClean="0">
                <a:uFillTx/>
              </a:rPr>
              <a:t>2017/10/30</a:t>
            </a:fld>
            <a:endParaRPr lang="zh-TW" altLang="en-US">
              <a:uFillTx/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uFillTx/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18979-DFAA-403C-91D4-D0F8C387B423}" type="slidenum">
              <a:rPr lang="zh-TW" altLang="en-US" smtClean="0">
                <a:uFillTx/>
              </a:rPr>
              <a:t>‹#›</a:t>
            </a:fld>
            <a:endParaRPr lang="zh-TW" altLang="en-US">
              <a:uFillTx/>
            </a:endParaRPr>
          </a:p>
        </p:txBody>
      </p:sp>
      <p:pic>
        <p:nvPicPr>
          <p:cNvPr id="12" name="內容版面配置區 3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5624" y="5661248"/>
            <a:ext cx="1650797" cy="120536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7" name="Picture 4" descr="http://163.30.153.1/sfes/uploads/images/img557e68b11f339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6670191"/>
            <a:ext cx="144016" cy="147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文字方塊 17"/>
          <p:cNvSpPr txBox="1"/>
          <p:nvPr userDrawn="1"/>
        </p:nvSpPr>
        <p:spPr>
          <a:xfrm>
            <a:off x="8125259" y="6659125"/>
            <a:ext cx="720069" cy="184666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r>
              <a:rPr lang="en-US" altLang="zh-TW" sz="600" b="1" dirty="0" err="1" smtClean="0">
                <a:solidFill>
                  <a:srgbClr val="002060"/>
                </a:solidFill>
                <a:latin typeface="Vijaya" panose="020B0604020202020204" pitchFamily="34" charset="0"/>
                <a:ea typeface="Ebrima" panose="02000000000000000000" pitchFamily="2" charset="0"/>
                <a:cs typeface="Vijaya" panose="020B0604020202020204" pitchFamily="34" charset="0"/>
              </a:rPr>
              <a:t>SFES</a:t>
            </a:r>
            <a:r>
              <a:rPr lang="zh-TW" altLang="en-US" sz="600" b="1" dirty="0" smtClean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Vijaya" panose="020B0604020202020204" pitchFamily="34" charset="0"/>
              </a:rPr>
              <a:t>山豐廚師團</a:t>
            </a:r>
            <a:endParaRPr lang="zh-TW" altLang="en-US" sz="600" b="1" dirty="0">
              <a:solidFill>
                <a:srgbClr val="00206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Vijaya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uFillTx/>
              </a:defRPr>
            </a:lvl1pPr>
          </a:lstStyle>
          <a:p>
            <a:r>
              <a:rPr lang="zh-TW" altLang="en-US" smtClean="0">
                <a:uFillTx/>
              </a:rPr>
              <a:t>按一下以編輯母片標題樣式</a:t>
            </a:r>
            <a:endParaRPr lang="zh-TW" altLang="en-US">
              <a:uFillTx/>
            </a:endParaRP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uFillTx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  <a:uFillTx/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  <a:uFillTx/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  <a:uFillTx/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  <a:uFillTx/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  <a:uFillTx/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  <a:uFillTx/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  <a:uFillTx/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  <a:uFillTx/>
              </a:defRPr>
            </a:lvl9pPr>
          </a:lstStyle>
          <a:p>
            <a:pPr lvl="0"/>
            <a:r>
              <a:rPr lang="zh-TW" altLang="en-US" smtClean="0">
                <a:uFillTx/>
              </a:rPr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582C1-B02C-4E1A-925C-85774C7655B4}" type="datetimeFigureOut">
              <a:rPr lang="zh-TW" altLang="en-US" smtClean="0">
                <a:uFillTx/>
              </a:rPr>
              <a:t>2017/10/30</a:t>
            </a:fld>
            <a:endParaRPr lang="zh-TW" altLang="en-US">
              <a:uFillTx/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uFillTx/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18979-DFAA-403C-91D4-D0F8C387B423}" type="slidenum">
              <a:rPr lang="zh-TW" altLang="en-US" smtClean="0">
                <a:uFillTx/>
              </a:rPr>
              <a:t>‹#›</a:t>
            </a:fld>
            <a:endParaRPr lang="zh-TW" altLang="en-US"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>
                <a:uFillTx/>
              </a:rPr>
              <a:t>按一下以編輯母片標題樣式</a:t>
            </a:r>
            <a:endParaRPr lang="zh-TW" altLang="en-US">
              <a:uFillTx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>
                <a:uFillTx/>
              </a:defRPr>
            </a:lvl1pPr>
            <a:lvl2pPr>
              <a:defRPr sz="2400">
                <a:uFillTx/>
              </a:defRPr>
            </a:lvl2pPr>
            <a:lvl3pPr>
              <a:defRPr sz="2000">
                <a:uFillTx/>
              </a:defRPr>
            </a:lvl3pPr>
            <a:lvl4pPr>
              <a:defRPr sz="1800">
                <a:uFillTx/>
              </a:defRPr>
            </a:lvl4pPr>
            <a:lvl5pPr>
              <a:defRPr sz="1800">
                <a:uFillTx/>
              </a:defRPr>
            </a:lvl5pPr>
            <a:lvl6pPr>
              <a:defRPr sz="1800">
                <a:uFillTx/>
              </a:defRPr>
            </a:lvl6pPr>
            <a:lvl7pPr>
              <a:defRPr sz="1800">
                <a:uFillTx/>
              </a:defRPr>
            </a:lvl7pPr>
            <a:lvl8pPr>
              <a:defRPr sz="1800">
                <a:uFillTx/>
              </a:defRPr>
            </a:lvl8pPr>
            <a:lvl9pPr>
              <a:defRPr sz="1800">
                <a:uFillTx/>
              </a:defRPr>
            </a:lvl9pPr>
          </a:lstStyle>
          <a:p>
            <a:pPr lvl="0"/>
            <a:r>
              <a:rPr lang="zh-TW" altLang="en-US" smtClean="0">
                <a:uFillTx/>
              </a:rPr>
              <a:t>按一下以編輯母片文字樣式</a:t>
            </a:r>
          </a:p>
          <a:p>
            <a:pPr lvl="1"/>
            <a:r>
              <a:rPr lang="zh-TW" altLang="en-US" smtClean="0">
                <a:uFillTx/>
              </a:rPr>
              <a:t>第二層</a:t>
            </a:r>
          </a:p>
          <a:p>
            <a:pPr lvl="2"/>
            <a:r>
              <a:rPr lang="zh-TW" altLang="en-US" smtClean="0">
                <a:uFillTx/>
              </a:rPr>
              <a:t>第三層</a:t>
            </a:r>
          </a:p>
          <a:p>
            <a:pPr lvl="3"/>
            <a:r>
              <a:rPr lang="zh-TW" altLang="en-US" smtClean="0">
                <a:uFillTx/>
              </a:rPr>
              <a:t>第四層</a:t>
            </a:r>
          </a:p>
          <a:p>
            <a:pPr lvl="4"/>
            <a:r>
              <a:rPr lang="zh-TW" altLang="en-US" smtClean="0">
                <a:uFillTx/>
              </a:rPr>
              <a:t>第五層</a:t>
            </a:r>
            <a:endParaRPr lang="zh-TW" altLang="en-US">
              <a:uFillTx/>
            </a:endParaRP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>
                <a:uFillTx/>
              </a:defRPr>
            </a:lvl1pPr>
            <a:lvl2pPr>
              <a:defRPr sz="2400">
                <a:uFillTx/>
              </a:defRPr>
            </a:lvl2pPr>
            <a:lvl3pPr>
              <a:defRPr sz="2000">
                <a:uFillTx/>
              </a:defRPr>
            </a:lvl3pPr>
            <a:lvl4pPr>
              <a:defRPr sz="1800">
                <a:uFillTx/>
              </a:defRPr>
            </a:lvl4pPr>
            <a:lvl5pPr>
              <a:defRPr sz="1800">
                <a:uFillTx/>
              </a:defRPr>
            </a:lvl5pPr>
            <a:lvl6pPr>
              <a:defRPr sz="1800">
                <a:uFillTx/>
              </a:defRPr>
            </a:lvl6pPr>
            <a:lvl7pPr>
              <a:defRPr sz="1800">
                <a:uFillTx/>
              </a:defRPr>
            </a:lvl7pPr>
            <a:lvl8pPr>
              <a:defRPr sz="1800">
                <a:uFillTx/>
              </a:defRPr>
            </a:lvl8pPr>
            <a:lvl9pPr>
              <a:defRPr sz="1800">
                <a:uFillTx/>
              </a:defRPr>
            </a:lvl9pPr>
          </a:lstStyle>
          <a:p>
            <a:pPr lvl="0"/>
            <a:r>
              <a:rPr lang="zh-TW" altLang="en-US" smtClean="0">
                <a:uFillTx/>
              </a:rPr>
              <a:t>按一下以編輯母片文字樣式</a:t>
            </a:r>
          </a:p>
          <a:p>
            <a:pPr lvl="1"/>
            <a:r>
              <a:rPr lang="zh-TW" altLang="en-US" smtClean="0">
                <a:uFillTx/>
              </a:rPr>
              <a:t>第二層</a:t>
            </a:r>
          </a:p>
          <a:p>
            <a:pPr lvl="2"/>
            <a:r>
              <a:rPr lang="zh-TW" altLang="en-US" smtClean="0">
                <a:uFillTx/>
              </a:rPr>
              <a:t>第三層</a:t>
            </a:r>
          </a:p>
          <a:p>
            <a:pPr lvl="3"/>
            <a:r>
              <a:rPr lang="zh-TW" altLang="en-US" smtClean="0">
                <a:uFillTx/>
              </a:rPr>
              <a:t>第四層</a:t>
            </a:r>
          </a:p>
          <a:p>
            <a:pPr lvl="4"/>
            <a:r>
              <a:rPr lang="zh-TW" altLang="en-US" smtClean="0">
                <a:uFillTx/>
              </a:rPr>
              <a:t>第五層</a:t>
            </a:r>
            <a:endParaRPr lang="zh-TW" altLang="en-US">
              <a:uFillTx/>
            </a:endParaRP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582C1-B02C-4E1A-925C-85774C7655B4}" type="datetimeFigureOut">
              <a:rPr lang="zh-TW" altLang="en-US" smtClean="0">
                <a:uFillTx/>
              </a:rPr>
              <a:t>2017/10/30</a:t>
            </a:fld>
            <a:endParaRPr lang="zh-TW" altLang="en-US">
              <a:uFillTx/>
            </a:endParaRP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uFillTx/>
            </a:endParaRP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18979-DFAA-403C-91D4-D0F8C387B423}" type="slidenum">
              <a:rPr lang="zh-TW" altLang="en-US" smtClean="0">
                <a:uFillTx/>
              </a:rPr>
              <a:t>‹#›</a:t>
            </a:fld>
            <a:endParaRPr lang="zh-TW" altLang="en-US">
              <a:uFillTx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uFillTx/>
              </a:defRPr>
            </a:lvl1pPr>
          </a:lstStyle>
          <a:p>
            <a:r>
              <a:rPr lang="zh-TW" altLang="en-US" smtClean="0">
                <a:uFillTx/>
              </a:rPr>
              <a:t>按一下以編輯母片標題樣式</a:t>
            </a:r>
            <a:endParaRPr lang="zh-TW" altLang="en-US">
              <a:uFillTx/>
            </a:endParaRP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uFillTx/>
              </a:defRPr>
            </a:lvl1pPr>
            <a:lvl2pPr marL="457200" indent="0">
              <a:buNone/>
              <a:defRPr sz="2000" b="1">
                <a:uFillTx/>
              </a:defRPr>
            </a:lvl2pPr>
            <a:lvl3pPr marL="914400" indent="0">
              <a:buNone/>
              <a:defRPr sz="1800" b="1">
                <a:uFillTx/>
              </a:defRPr>
            </a:lvl3pPr>
            <a:lvl4pPr marL="1371600" indent="0">
              <a:buNone/>
              <a:defRPr sz="1600" b="1">
                <a:uFillTx/>
              </a:defRPr>
            </a:lvl4pPr>
            <a:lvl5pPr marL="1828800" indent="0">
              <a:buNone/>
              <a:defRPr sz="1600" b="1">
                <a:uFillTx/>
              </a:defRPr>
            </a:lvl5pPr>
            <a:lvl6pPr marL="2286000" indent="0">
              <a:buNone/>
              <a:defRPr sz="1600" b="1">
                <a:uFillTx/>
              </a:defRPr>
            </a:lvl6pPr>
            <a:lvl7pPr marL="2743200" indent="0">
              <a:buNone/>
              <a:defRPr sz="1600" b="1">
                <a:uFillTx/>
              </a:defRPr>
            </a:lvl7pPr>
            <a:lvl8pPr marL="3200400" indent="0">
              <a:buNone/>
              <a:defRPr sz="1600" b="1">
                <a:uFillTx/>
              </a:defRPr>
            </a:lvl8pPr>
            <a:lvl9pPr marL="3657600" indent="0">
              <a:buNone/>
              <a:defRPr sz="1600" b="1">
                <a:uFillTx/>
              </a:defRPr>
            </a:lvl9pPr>
          </a:lstStyle>
          <a:p>
            <a:pPr lvl="0"/>
            <a:r>
              <a:rPr lang="zh-TW" altLang="en-US" smtClean="0">
                <a:uFillTx/>
              </a:rPr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>
                <a:uFillTx/>
              </a:defRPr>
            </a:lvl1pPr>
            <a:lvl2pPr>
              <a:defRPr sz="2000">
                <a:uFillTx/>
              </a:defRPr>
            </a:lvl2pPr>
            <a:lvl3pPr>
              <a:defRPr sz="1800">
                <a:uFillTx/>
              </a:defRPr>
            </a:lvl3pPr>
            <a:lvl4pPr>
              <a:defRPr sz="1600">
                <a:uFillTx/>
              </a:defRPr>
            </a:lvl4pPr>
            <a:lvl5pPr>
              <a:defRPr sz="1600">
                <a:uFillTx/>
              </a:defRPr>
            </a:lvl5pPr>
            <a:lvl6pPr>
              <a:defRPr sz="1600">
                <a:uFillTx/>
              </a:defRPr>
            </a:lvl6pPr>
            <a:lvl7pPr>
              <a:defRPr sz="1600">
                <a:uFillTx/>
              </a:defRPr>
            </a:lvl7pPr>
            <a:lvl8pPr>
              <a:defRPr sz="1600">
                <a:uFillTx/>
              </a:defRPr>
            </a:lvl8pPr>
            <a:lvl9pPr>
              <a:defRPr sz="1600">
                <a:uFillTx/>
              </a:defRPr>
            </a:lvl9pPr>
          </a:lstStyle>
          <a:p>
            <a:pPr lvl="0"/>
            <a:r>
              <a:rPr lang="zh-TW" altLang="en-US" smtClean="0">
                <a:uFillTx/>
              </a:rPr>
              <a:t>按一下以編輯母片文字樣式</a:t>
            </a:r>
          </a:p>
          <a:p>
            <a:pPr lvl="1"/>
            <a:r>
              <a:rPr lang="zh-TW" altLang="en-US" smtClean="0">
                <a:uFillTx/>
              </a:rPr>
              <a:t>第二層</a:t>
            </a:r>
          </a:p>
          <a:p>
            <a:pPr lvl="2"/>
            <a:r>
              <a:rPr lang="zh-TW" altLang="en-US" smtClean="0">
                <a:uFillTx/>
              </a:rPr>
              <a:t>第三層</a:t>
            </a:r>
          </a:p>
          <a:p>
            <a:pPr lvl="3"/>
            <a:r>
              <a:rPr lang="zh-TW" altLang="en-US" smtClean="0">
                <a:uFillTx/>
              </a:rPr>
              <a:t>第四層</a:t>
            </a:r>
          </a:p>
          <a:p>
            <a:pPr lvl="4"/>
            <a:r>
              <a:rPr lang="zh-TW" altLang="en-US" smtClean="0">
                <a:uFillTx/>
              </a:rPr>
              <a:t>第五層</a:t>
            </a:r>
            <a:endParaRPr lang="zh-TW" altLang="en-US">
              <a:uFillTx/>
            </a:endParaRPr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uFillTx/>
              </a:defRPr>
            </a:lvl1pPr>
            <a:lvl2pPr marL="457200" indent="0">
              <a:buNone/>
              <a:defRPr sz="2000" b="1">
                <a:uFillTx/>
              </a:defRPr>
            </a:lvl2pPr>
            <a:lvl3pPr marL="914400" indent="0">
              <a:buNone/>
              <a:defRPr sz="1800" b="1">
                <a:uFillTx/>
              </a:defRPr>
            </a:lvl3pPr>
            <a:lvl4pPr marL="1371600" indent="0">
              <a:buNone/>
              <a:defRPr sz="1600" b="1">
                <a:uFillTx/>
              </a:defRPr>
            </a:lvl4pPr>
            <a:lvl5pPr marL="1828800" indent="0">
              <a:buNone/>
              <a:defRPr sz="1600" b="1">
                <a:uFillTx/>
              </a:defRPr>
            </a:lvl5pPr>
            <a:lvl6pPr marL="2286000" indent="0">
              <a:buNone/>
              <a:defRPr sz="1600" b="1">
                <a:uFillTx/>
              </a:defRPr>
            </a:lvl6pPr>
            <a:lvl7pPr marL="2743200" indent="0">
              <a:buNone/>
              <a:defRPr sz="1600" b="1">
                <a:uFillTx/>
              </a:defRPr>
            </a:lvl7pPr>
            <a:lvl8pPr marL="3200400" indent="0">
              <a:buNone/>
              <a:defRPr sz="1600" b="1">
                <a:uFillTx/>
              </a:defRPr>
            </a:lvl8pPr>
            <a:lvl9pPr marL="3657600" indent="0">
              <a:buNone/>
              <a:defRPr sz="1600" b="1">
                <a:uFillTx/>
              </a:defRPr>
            </a:lvl9pPr>
          </a:lstStyle>
          <a:p>
            <a:pPr lvl="0"/>
            <a:r>
              <a:rPr lang="zh-TW" altLang="en-US" smtClean="0">
                <a:uFillTx/>
              </a:rPr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>
                <a:uFillTx/>
              </a:defRPr>
            </a:lvl1pPr>
            <a:lvl2pPr>
              <a:defRPr sz="2000">
                <a:uFillTx/>
              </a:defRPr>
            </a:lvl2pPr>
            <a:lvl3pPr>
              <a:defRPr sz="1800">
                <a:uFillTx/>
              </a:defRPr>
            </a:lvl3pPr>
            <a:lvl4pPr>
              <a:defRPr sz="1600">
                <a:uFillTx/>
              </a:defRPr>
            </a:lvl4pPr>
            <a:lvl5pPr>
              <a:defRPr sz="1600">
                <a:uFillTx/>
              </a:defRPr>
            </a:lvl5pPr>
            <a:lvl6pPr>
              <a:defRPr sz="1600">
                <a:uFillTx/>
              </a:defRPr>
            </a:lvl6pPr>
            <a:lvl7pPr>
              <a:defRPr sz="1600">
                <a:uFillTx/>
              </a:defRPr>
            </a:lvl7pPr>
            <a:lvl8pPr>
              <a:defRPr sz="1600">
                <a:uFillTx/>
              </a:defRPr>
            </a:lvl8pPr>
            <a:lvl9pPr>
              <a:defRPr sz="1600">
                <a:uFillTx/>
              </a:defRPr>
            </a:lvl9pPr>
          </a:lstStyle>
          <a:p>
            <a:pPr lvl="0"/>
            <a:r>
              <a:rPr lang="zh-TW" altLang="en-US" smtClean="0">
                <a:uFillTx/>
              </a:rPr>
              <a:t>按一下以編輯母片文字樣式</a:t>
            </a:r>
          </a:p>
          <a:p>
            <a:pPr lvl="1"/>
            <a:r>
              <a:rPr lang="zh-TW" altLang="en-US" smtClean="0">
                <a:uFillTx/>
              </a:rPr>
              <a:t>第二層</a:t>
            </a:r>
          </a:p>
          <a:p>
            <a:pPr lvl="2"/>
            <a:r>
              <a:rPr lang="zh-TW" altLang="en-US" smtClean="0">
                <a:uFillTx/>
              </a:rPr>
              <a:t>第三層</a:t>
            </a:r>
          </a:p>
          <a:p>
            <a:pPr lvl="3"/>
            <a:r>
              <a:rPr lang="zh-TW" altLang="en-US" smtClean="0">
                <a:uFillTx/>
              </a:rPr>
              <a:t>第四層</a:t>
            </a:r>
          </a:p>
          <a:p>
            <a:pPr lvl="4"/>
            <a:r>
              <a:rPr lang="zh-TW" altLang="en-US" smtClean="0">
                <a:uFillTx/>
              </a:rPr>
              <a:t>第五層</a:t>
            </a:r>
            <a:endParaRPr lang="zh-TW" altLang="en-US">
              <a:uFillTx/>
            </a:endParaRPr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582C1-B02C-4E1A-925C-85774C7655B4}" type="datetimeFigureOut">
              <a:rPr lang="zh-TW" altLang="en-US" smtClean="0">
                <a:uFillTx/>
              </a:rPr>
              <a:t>2017/10/30</a:t>
            </a:fld>
            <a:endParaRPr lang="zh-TW" altLang="en-US">
              <a:uFillTx/>
            </a:endParaRPr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uFillTx/>
            </a:endParaRPr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18979-DFAA-403C-91D4-D0F8C387B423}" type="slidenum">
              <a:rPr lang="zh-TW" altLang="en-US" smtClean="0">
                <a:uFillTx/>
              </a:rPr>
              <a:t>‹#›</a:t>
            </a:fld>
            <a:endParaRPr lang="zh-TW" altLang="en-US">
              <a:uFillTx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>
                <a:uFillTx/>
              </a:rPr>
              <a:t>按一下以編輯母片標題樣式</a:t>
            </a:r>
            <a:endParaRPr lang="zh-TW" altLang="en-US">
              <a:uFillTx/>
            </a:endParaRP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582C1-B02C-4E1A-925C-85774C7655B4}" type="datetimeFigureOut">
              <a:rPr lang="zh-TW" altLang="en-US" smtClean="0">
                <a:uFillTx/>
              </a:rPr>
              <a:t>2017/10/30</a:t>
            </a:fld>
            <a:endParaRPr lang="zh-TW" altLang="en-US">
              <a:uFillTx/>
            </a:endParaRPr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uFillTx/>
            </a:endParaRP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18979-DFAA-403C-91D4-D0F8C387B423}" type="slidenum">
              <a:rPr lang="zh-TW" altLang="en-US" smtClean="0">
                <a:uFillTx/>
              </a:rPr>
              <a:t>‹#›</a:t>
            </a:fld>
            <a:endParaRPr lang="zh-TW" altLang="en-US">
              <a:uFillTx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582C1-B02C-4E1A-925C-85774C7655B4}" type="datetimeFigureOut">
              <a:rPr lang="zh-TW" altLang="en-US" smtClean="0">
                <a:uFillTx/>
              </a:rPr>
              <a:t>2017/10/30</a:t>
            </a:fld>
            <a:endParaRPr lang="zh-TW" altLang="en-US">
              <a:uFillTx/>
            </a:endParaRPr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uFillTx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18979-DFAA-403C-91D4-D0F8C387B423}" type="slidenum">
              <a:rPr lang="zh-TW" altLang="en-US" smtClean="0">
                <a:uFillTx/>
              </a:rPr>
              <a:t>‹#›</a:t>
            </a:fld>
            <a:endParaRPr lang="zh-TW" altLang="en-US">
              <a:uFillTx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>
                <a:uFillTx/>
              </a:defRPr>
            </a:lvl1pPr>
          </a:lstStyle>
          <a:p>
            <a:r>
              <a:rPr lang="zh-TW" altLang="en-US" smtClean="0">
                <a:uFillTx/>
              </a:rPr>
              <a:t>按一下以編輯母片標題樣式</a:t>
            </a:r>
            <a:endParaRPr lang="zh-TW" altLang="en-US">
              <a:uFillTx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>
                <a:uFillTx/>
              </a:defRPr>
            </a:lvl1pPr>
            <a:lvl2pPr>
              <a:defRPr sz="2800">
                <a:uFillTx/>
              </a:defRPr>
            </a:lvl2pPr>
            <a:lvl3pPr>
              <a:defRPr sz="2400">
                <a:uFillTx/>
              </a:defRPr>
            </a:lvl3pPr>
            <a:lvl4pPr>
              <a:defRPr sz="2000">
                <a:uFillTx/>
              </a:defRPr>
            </a:lvl4pPr>
            <a:lvl5pPr>
              <a:defRPr sz="2000">
                <a:uFillTx/>
              </a:defRPr>
            </a:lvl5pPr>
            <a:lvl6pPr>
              <a:defRPr sz="2000">
                <a:uFillTx/>
              </a:defRPr>
            </a:lvl6pPr>
            <a:lvl7pPr>
              <a:defRPr sz="2000">
                <a:uFillTx/>
              </a:defRPr>
            </a:lvl7pPr>
            <a:lvl8pPr>
              <a:defRPr sz="2000">
                <a:uFillTx/>
              </a:defRPr>
            </a:lvl8pPr>
            <a:lvl9pPr>
              <a:defRPr sz="2000">
                <a:uFillTx/>
              </a:defRPr>
            </a:lvl9pPr>
          </a:lstStyle>
          <a:p>
            <a:pPr lvl="0"/>
            <a:r>
              <a:rPr lang="zh-TW" altLang="en-US" smtClean="0">
                <a:uFillTx/>
              </a:rPr>
              <a:t>按一下以編輯母片文字樣式</a:t>
            </a:r>
          </a:p>
          <a:p>
            <a:pPr lvl="1"/>
            <a:r>
              <a:rPr lang="zh-TW" altLang="en-US" smtClean="0">
                <a:uFillTx/>
              </a:rPr>
              <a:t>第二層</a:t>
            </a:r>
          </a:p>
          <a:p>
            <a:pPr lvl="2"/>
            <a:r>
              <a:rPr lang="zh-TW" altLang="en-US" smtClean="0">
                <a:uFillTx/>
              </a:rPr>
              <a:t>第三層</a:t>
            </a:r>
          </a:p>
          <a:p>
            <a:pPr lvl="3"/>
            <a:r>
              <a:rPr lang="zh-TW" altLang="en-US" smtClean="0">
                <a:uFillTx/>
              </a:rPr>
              <a:t>第四層</a:t>
            </a:r>
          </a:p>
          <a:p>
            <a:pPr lvl="4"/>
            <a:r>
              <a:rPr lang="zh-TW" altLang="en-US" smtClean="0">
                <a:uFillTx/>
              </a:rPr>
              <a:t>第五層</a:t>
            </a:r>
            <a:endParaRPr lang="zh-TW" altLang="en-US">
              <a:uFillTx/>
            </a:endParaRP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uFillTx/>
              </a:defRPr>
            </a:lvl1pPr>
            <a:lvl2pPr marL="457200" indent="0">
              <a:buNone/>
              <a:defRPr sz="1200">
                <a:uFillTx/>
              </a:defRPr>
            </a:lvl2pPr>
            <a:lvl3pPr marL="914400" indent="0">
              <a:buNone/>
              <a:defRPr sz="1000">
                <a:uFillTx/>
              </a:defRPr>
            </a:lvl3pPr>
            <a:lvl4pPr marL="1371600" indent="0">
              <a:buNone/>
              <a:defRPr sz="900">
                <a:uFillTx/>
              </a:defRPr>
            </a:lvl4pPr>
            <a:lvl5pPr marL="1828800" indent="0">
              <a:buNone/>
              <a:defRPr sz="900">
                <a:uFillTx/>
              </a:defRPr>
            </a:lvl5pPr>
            <a:lvl6pPr marL="2286000" indent="0">
              <a:buNone/>
              <a:defRPr sz="900">
                <a:uFillTx/>
              </a:defRPr>
            </a:lvl6pPr>
            <a:lvl7pPr marL="2743200" indent="0">
              <a:buNone/>
              <a:defRPr sz="900">
                <a:uFillTx/>
              </a:defRPr>
            </a:lvl7pPr>
            <a:lvl8pPr marL="3200400" indent="0">
              <a:buNone/>
              <a:defRPr sz="900">
                <a:uFillTx/>
              </a:defRPr>
            </a:lvl8pPr>
            <a:lvl9pPr marL="3657600" indent="0">
              <a:buNone/>
              <a:defRPr sz="900">
                <a:uFillTx/>
              </a:defRPr>
            </a:lvl9pPr>
          </a:lstStyle>
          <a:p>
            <a:pPr lvl="0"/>
            <a:r>
              <a:rPr lang="zh-TW" altLang="en-US" smtClean="0">
                <a:uFillTx/>
              </a:rPr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582C1-B02C-4E1A-925C-85774C7655B4}" type="datetimeFigureOut">
              <a:rPr lang="zh-TW" altLang="en-US" smtClean="0">
                <a:uFillTx/>
              </a:rPr>
              <a:t>2017/10/30</a:t>
            </a:fld>
            <a:endParaRPr lang="zh-TW" altLang="en-US">
              <a:uFillTx/>
            </a:endParaRP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uFillTx/>
            </a:endParaRP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18979-DFAA-403C-91D4-D0F8C387B423}" type="slidenum">
              <a:rPr lang="zh-TW" altLang="en-US" smtClean="0">
                <a:uFillTx/>
              </a:rPr>
              <a:t>‹#›</a:t>
            </a:fld>
            <a:endParaRPr lang="zh-TW" altLang="en-US"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uFillTx/>
              </a:defRPr>
            </a:lvl1pPr>
          </a:lstStyle>
          <a:p>
            <a:r>
              <a:rPr lang="zh-TW" altLang="en-US" smtClean="0">
                <a:uFillTx/>
              </a:rPr>
              <a:t>按一下以編輯母片標題樣式</a:t>
            </a:r>
            <a:endParaRPr lang="zh-TW" altLang="en-US">
              <a:uFillTx/>
            </a:endParaRP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uFillTx/>
              </a:defRPr>
            </a:lvl1pPr>
            <a:lvl2pPr marL="457200" indent="0">
              <a:buNone/>
              <a:defRPr sz="2800">
                <a:uFillTx/>
              </a:defRPr>
            </a:lvl2pPr>
            <a:lvl3pPr marL="914400" indent="0">
              <a:buNone/>
              <a:defRPr sz="2400">
                <a:uFillTx/>
              </a:defRPr>
            </a:lvl3pPr>
            <a:lvl4pPr marL="1371600" indent="0">
              <a:buNone/>
              <a:defRPr sz="2000">
                <a:uFillTx/>
              </a:defRPr>
            </a:lvl4pPr>
            <a:lvl5pPr marL="1828800" indent="0">
              <a:buNone/>
              <a:defRPr sz="2000">
                <a:uFillTx/>
              </a:defRPr>
            </a:lvl5pPr>
            <a:lvl6pPr marL="2286000" indent="0">
              <a:buNone/>
              <a:defRPr sz="2000">
                <a:uFillTx/>
              </a:defRPr>
            </a:lvl6pPr>
            <a:lvl7pPr marL="2743200" indent="0">
              <a:buNone/>
              <a:defRPr sz="2000">
                <a:uFillTx/>
              </a:defRPr>
            </a:lvl7pPr>
            <a:lvl8pPr marL="3200400" indent="0">
              <a:buNone/>
              <a:defRPr sz="2000">
                <a:uFillTx/>
              </a:defRPr>
            </a:lvl8pPr>
            <a:lvl9pPr marL="3657600" indent="0">
              <a:buNone/>
              <a:defRPr sz="2000">
                <a:uFillTx/>
              </a:defRPr>
            </a:lvl9pPr>
          </a:lstStyle>
          <a:p>
            <a:endParaRPr lang="zh-TW" altLang="en-US">
              <a:uFillTx/>
            </a:endParaRP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uFillTx/>
              </a:defRPr>
            </a:lvl1pPr>
            <a:lvl2pPr marL="457200" indent="0">
              <a:buNone/>
              <a:defRPr sz="1200">
                <a:uFillTx/>
              </a:defRPr>
            </a:lvl2pPr>
            <a:lvl3pPr marL="914400" indent="0">
              <a:buNone/>
              <a:defRPr sz="1000">
                <a:uFillTx/>
              </a:defRPr>
            </a:lvl3pPr>
            <a:lvl4pPr marL="1371600" indent="0">
              <a:buNone/>
              <a:defRPr sz="900">
                <a:uFillTx/>
              </a:defRPr>
            </a:lvl4pPr>
            <a:lvl5pPr marL="1828800" indent="0">
              <a:buNone/>
              <a:defRPr sz="900">
                <a:uFillTx/>
              </a:defRPr>
            </a:lvl5pPr>
            <a:lvl6pPr marL="2286000" indent="0">
              <a:buNone/>
              <a:defRPr sz="900">
                <a:uFillTx/>
              </a:defRPr>
            </a:lvl6pPr>
            <a:lvl7pPr marL="2743200" indent="0">
              <a:buNone/>
              <a:defRPr sz="900">
                <a:uFillTx/>
              </a:defRPr>
            </a:lvl7pPr>
            <a:lvl8pPr marL="3200400" indent="0">
              <a:buNone/>
              <a:defRPr sz="900">
                <a:uFillTx/>
              </a:defRPr>
            </a:lvl8pPr>
            <a:lvl9pPr marL="3657600" indent="0">
              <a:buNone/>
              <a:defRPr sz="900">
                <a:uFillTx/>
              </a:defRPr>
            </a:lvl9pPr>
          </a:lstStyle>
          <a:p>
            <a:pPr lvl="0"/>
            <a:r>
              <a:rPr lang="zh-TW" altLang="en-US" smtClean="0">
                <a:uFillTx/>
              </a:rPr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582C1-B02C-4E1A-925C-85774C7655B4}" type="datetimeFigureOut">
              <a:rPr lang="zh-TW" altLang="en-US" smtClean="0">
                <a:uFillTx/>
              </a:rPr>
              <a:t>2017/10/30</a:t>
            </a:fld>
            <a:endParaRPr lang="zh-TW" altLang="en-US">
              <a:uFillTx/>
            </a:endParaRP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uFillTx/>
            </a:endParaRP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18979-DFAA-403C-91D4-D0F8C387B423}" type="slidenum">
              <a:rPr lang="zh-TW" altLang="en-US" smtClean="0">
                <a:uFillTx/>
              </a:rPr>
              <a:t>‹#›</a:t>
            </a:fld>
            <a:endParaRPr lang="zh-TW" altLang="en-US">
              <a:uFillTx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>
                <a:uFillTx/>
              </a:rPr>
              <a:t>按一下以編輯母片標題樣式</a:t>
            </a:r>
            <a:endParaRPr lang="zh-TW" altLang="en-US">
              <a:uFillTx/>
            </a:endParaRP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>
                <a:uFillTx/>
              </a:rPr>
              <a:t>按一下以編輯母片文字樣式</a:t>
            </a:r>
          </a:p>
          <a:p>
            <a:pPr lvl="1"/>
            <a:r>
              <a:rPr lang="zh-TW" altLang="en-US" smtClean="0">
                <a:uFillTx/>
              </a:rPr>
              <a:t>第二層</a:t>
            </a:r>
          </a:p>
          <a:p>
            <a:pPr lvl="2"/>
            <a:r>
              <a:rPr lang="zh-TW" altLang="en-US" smtClean="0">
                <a:uFillTx/>
              </a:rPr>
              <a:t>第三層</a:t>
            </a:r>
          </a:p>
          <a:p>
            <a:pPr lvl="3"/>
            <a:r>
              <a:rPr lang="zh-TW" altLang="en-US" smtClean="0">
                <a:uFillTx/>
              </a:rPr>
              <a:t>第四層</a:t>
            </a:r>
          </a:p>
          <a:p>
            <a:pPr lvl="4"/>
            <a:r>
              <a:rPr lang="zh-TW" altLang="en-US" smtClean="0">
                <a:uFillTx/>
              </a:rPr>
              <a:t>第五層</a:t>
            </a:r>
            <a:endParaRPr lang="zh-TW" altLang="en-US">
              <a:uFillTx/>
            </a:endParaRP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uFillTx/>
              </a:defRPr>
            </a:lvl1pPr>
          </a:lstStyle>
          <a:p>
            <a:fld id="{EC3582C1-B02C-4E1A-925C-85774C7655B4}" type="datetimeFigureOut">
              <a:rPr lang="zh-TW" altLang="en-US" smtClean="0">
                <a:uFillTx/>
              </a:rPr>
              <a:t>2017/10/30</a:t>
            </a:fld>
            <a:endParaRPr lang="zh-TW" altLang="en-US">
              <a:uFillTx/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uFillTx/>
              </a:defRPr>
            </a:lvl1pPr>
          </a:lstStyle>
          <a:p>
            <a:endParaRPr lang="zh-TW" altLang="en-US">
              <a:uFillTx/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uFillTx/>
              </a:defRPr>
            </a:lvl1pPr>
          </a:lstStyle>
          <a:p>
            <a:fld id="{62718979-DFAA-403C-91D4-D0F8C387B423}" type="slidenum">
              <a:rPr lang="zh-TW" altLang="en-US" smtClean="0">
                <a:uFillTx/>
              </a:rPr>
              <a:t>‹#›</a:t>
            </a:fld>
            <a:endParaRPr lang="zh-TW" altLang="en-US">
              <a:uFillTx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uFillTx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uFillTx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uFillTx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uFillTx/>
          <a:latin typeface="+mn-lt"/>
          <a:ea typeface="+mn-ea"/>
          <a:cs typeface="+mn-cs"/>
        </a:defRPr>
      </a:lvl9pPr>
    </p:bodyStyle>
    <p:otherStyle>
      <a:defPPr>
        <a:defRPr lang="zh-TW">
          <a:uFillTx/>
        </a:defRPr>
      </a:defPPr>
      <a:lvl1pPr marL="0" algn="l" defTabSz="914400" rtl="0" eaLnBrk="1" latinLnBrk="0" hangingPunct="1">
        <a:defRPr sz="1800" kern="120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uFillTx/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uFillTx/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uFillTx/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uFillTx/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hyperlink" Target="https://www.youtube.com/watch?v=kkYtvUXg2CE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image" Target="../media/image43.jpeg"/><Relationship Id="rId7" Type="http://schemas.openxmlformats.org/officeDocument/2006/relationships/image" Target="../media/image47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Relationship Id="rId9" Type="http://schemas.openxmlformats.org/officeDocument/2006/relationships/image" Target="../media/image4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hyperlink" Target="https://www.youtube.com/watch?v=Rd-HHTKzRdY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6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jpeg"/><Relationship Id="rId3" Type="http://schemas.openxmlformats.org/officeDocument/2006/relationships/image" Target="../media/image68.jpeg"/><Relationship Id="rId7" Type="http://schemas.openxmlformats.org/officeDocument/2006/relationships/image" Target="../media/image72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jpeg"/><Relationship Id="rId5" Type="http://schemas.openxmlformats.org/officeDocument/2006/relationships/image" Target="../media/image70.jpeg"/><Relationship Id="rId10" Type="http://schemas.openxmlformats.org/officeDocument/2006/relationships/image" Target="../media/image75.jpeg"/><Relationship Id="rId4" Type="http://schemas.openxmlformats.org/officeDocument/2006/relationships/image" Target="../media/image69.jpeg"/><Relationship Id="rId9" Type="http://schemas.openxmlformats.org/officeDocument/2006/relationships/image" Target="../media/image74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watch?v=Rd-HHTKzRdY" TargetMode="External"/><Relationship Id="rId3" Type="http://schemas.openxmlformats.org/officeDocument/2006/relationships/hyperlink" Target="http://www.tdes.chc.edu.tw/works/study/six/__1.html" TargetMode="External"/><Relationship Id="rId7" Type="http://schemas.openxmlformats.org/officeDocument/2006/relationships/hyperlink" Target="http://fireheroes.ntpc.gov.tw/" TargetMode="External"/><Relationship Id="rId2" Type="http://schemas.openxmlformats.org/officeDocument/2006/relationships/hyperlink" Target="http://south.cwb.gov.tw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youtube.com/watch?v=kkYtvUXg2CE" TargetMode="External"/><Relationship Id="rId5" Type="http://schemas.openxmlformats.org/officeDocument/2006/relationships/hyperlink" Target="http://www.eoc.gov.taipei/EOC/" TargetMode="External"/><Relationship Id="rId4" Type="http://schemas.openxmlformats.org/officeDocument/2006/relationships/hyperlink" Target="http://3w.naer.edu.tw/media1.jsp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hyperlink" Target="http://bit.ly/2lm3Hm2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hyperlink" Target="http://www.eoc.gov.taipei/EOC/Knowledge/Multimedia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2976213" y="514068"/>
            <a:ext cx="3960440" cy="605929"/>
          </a:xfrm>
          <a:solidFill>
            <a:srgbClr val="92D050">
              <a:alpha val="50000"/>
            </a:srgbClr>
          </a:solidFill>
          <a:ln>
            <a:noFill/>
          </a:ln>
        </p:spPr>
        <p:txBody>
          <a:bodyPr>
            <a:normAutofit/>
          </a:bodyPr>
          <a:lstStyle/>
          <a:p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桃園市平鎮區山豐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國民小學</a:t>
            </a: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08984"/>
            <a:ext cx="1656184" cy="1416099"/>
          </a:xfrm>
          <a:prstGeom prst="rect">
            <a:avLst/>
          </a:prstGeom>
        </p:spPr>
      </p:pic>
      <p:sp>
        <p:nvSpPr>
          <p:cNvPr id="5" name="文字方塊 4"/>
          <p:cNvSpPr txBox="1"/>
          <p:nvPr/>
        </p:nvSpPr>
        <p:spPr>
          <a:xfrm>
            <a:off x="2135339" y="6237312"/>
            <a:ext cx="4801314" cy="369332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r>
              <a:rPr lang="zh-TW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60000" dist="60007" dir="5400000" sy="-100000" algn="bl" rotWithShape="0"/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團隊成員：謝美鈴</a:t>
            </a:r>
            <a:r>
              <a:rPr lang="zh-TW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60000" dist="60007" dir="5400000" sy="-100000" algn="bl" rotWithShape="0"/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、戴美惠</a:t>
            </a:r>
            <a:r>
              <a:rPr lang="zh-TW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60000" dist="60007" dir="5400000" sy="-100000" algn="bl" rotWithShape="0"/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、林淑禎、謝玉枝</a:t>
            </a:r>
            <a:endParaRPr lang="zh-TW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60000" endA="900" endPos="60000" dist="60007" dir="5400000" sy="-100000" algn="bl" rotWithShape="0"/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35696" y="2724547"/>
            <a:ext cx="581439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TW" sz="2800" b="1" dirty="0">
                <a:latin typeface="標楷體" panose="03000509000000000000" pitchFamily="65" charset="-120"/>
                <a:cs typeface="Times New Roman" panose="02020603050405020304" pitchFamily="18" charset="0"/>
              </a:rPr>
              <a:t>106</a:t>
            </a:r>
            <a:r>
              <a:rPr lang="zh-TW" altLang="zh-TW" sz="2800" b="1" dirty="0">
                <a:ea typeface="標楷體" panose="03000509000000000000" pitchFamily="65" charset="-120"/>
                <a:cs typeface="Times New Roman" panose="02020603050405020304" pitchFamily="18" charset="0"/>
              </a:rPr>
              <a:t>年度防災教育</a:t>
            </a:r>
            <a:r>
              <a:rPr lang="zh-TW" altLang="zh-TW" sz="2800" b="1" dirty="0" smtClean="0">
                <a:ea typeface="標楷體" panose="03000509000000000000" pitchFamily="65" charset="-120"/>
                <a:cs typeface="Times New Roman" panose="02020603050405020304" pitchFamily="18" charset="0"/>
              </a:rPr>
              <a:t>低年級</a:t>
            </a:r>
            <a:endParaRPr lang="en-US" altLang="zh-TW" sz="2800" b="1" dirty="0" smtClean="0"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zh-TW" altLang="zh-TW" sz="2800" b="1" dirty="0" smtClean="0">
                <a:ea typeface="標楷體" panose="03000509000000000000" pitchFamily="65" charset="-120"/>
                <a:cs typeface="Times New Roman" panose="02020603050405020304" pitchFamily="18" charset="0"/>
              </a:rPr>
              <a:t>在</a:t>
            </a:r>
            <a:r>
              <a:rPr lang="zh-TW" altLang="zh-TW" sz="2800" b="1" dirty="0">
                <a:ea typeface="標楷體" panose="03000509000000000000" pitchFamily="65" charset="-120"/>
                <a:cs typeface="Times New Roman" panose="02020603050405020304" pitchFamily="18" charset="0"/>
              </a:rPr>
              <a:t>地化教學模組教學活動設計</a:t>
            </a:r>
            <a:endParaRPr lang="zh-TW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289757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9857" y="1004828"/>
            <a:ext cx="4096455" cy="230425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圖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9857" y="4221088"/>
            <a:ext cx="4096455" cy="230425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矩形 3"/>
          <p:cNvSpPr/>
          <p:nvPr/>
        </p:nvSpPr>
        <p:spPr>
          <a:xfrm>
            <a:off x="323528" y="1556792"/>
            <a:ext cx="40324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zh-TW" sz="2400" spc="-15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學生先分組，再依據黑板上貼的圖卡討論「緊急避難包」所需要的物資。</a:t>
            </a:r>
            <a:endParaRPr lang="zh-TW" altLang="en-US" sz="2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3528" y="4221088"/>
            <a:ext cx="381964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zh-TW" sz="2400" spc="-15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請每組派人上台，親自動手將「緊急避難包」的圖卡所需物品放入背包中。</a:t>
            </a:r>
            <a:endParaRPr lang="zh-TW" altLang="en-US" sz="2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3528" y="5579012"/>
            <a:ext cx="40324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TW" altLang="zh-TW" sz="2400" kern="100" dirty="0"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老師在旁協助同學並監督正確的</a:t>
            </a:r>
            <a:r>
              <a:rPr lang="zh-TW" altLang="zh-TW" sz="2400" kern="100" spc="-15" dirty="0"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「緊急避難包」所需的物品</a:t>
            </a:r>
            <a:endParaRPr lang="zh-TW" altLang="zh-TW" sz="2400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5884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604" y="3573016"/>
            <a:ext cx="3849623" cy="216541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圖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3571724"/>
            <a:ext cx="3851920" cy="216670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矩形 3"/>
          <p:cNvSpPr/>
          <p:nvPr/>
        </p:nvSpPr>
        <p:spPr>
          <a:xfrm>
            <a:off x="2699792" y="260648"/>
            <a:ext cx="34381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zh-TW" sz="2400" dirty="0">
                <a:ea typeface="標楷體" panose="03000509000000000000" pitchFamily="65" charset="-120"/>
                <a:cs typeface="Times New Roman" panose="02020603050405020304" pitchFamily="18" charset="0"/>
              </a:rPr>
              <a:t>老師解說「緊急避難包</a:t>
            </a:r>
            <a:r>
              <a:rPr lang="zh-TW" altLang="zh-TW" sz="2400" b="1" dirty="0">
                <a:ea typeface="標楷體" panose="03000509000000000000" pitchFamily="65" charset="-120"/>
                <a:cs typeface="Times New Roman" panose="02020603050405020304" pitchFamily="18" charset="0"/>
              </a:rPr>
              <a:t>」</a:t>
            </a:r>
            <a:r>
              <a:rPr lang="zh-TW" altLang="zh-TW" sz="2400" dirty="0">
                <a:ea typeface="標楷體" panose="03000509000000000000" pitchFamily="65" charset="-120"/>
                <a:cs typeface="Times New Roman" panose="02020603050405020304" pitchFamily="18" charset="0"/>
              </a:rPr>
              <a:t>的保管與正確使用方式。</a:t>
            </a:r>
            <a:endParaRPr lang="zh-TW" altLang="en-US" sz="2400" dirty="0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2316" y="1091645"/>
            <a:ext cx="4097822" cy="23050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66921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404664"/>
            <a:ext cx="4457700" cy="5172075"/>
          </a:xfrm>
          <a:prstGeom prst="rect">
            <a:avLst/>
          </a:prstGeom>
        </p:spPr>
      </p:pic>
      <p:sp>
        <p:nvSpPr>
          <p:cNvPr id="3" name="文字方塊 2"/>
          <p:cNvSpPr txBox="1"/>
          <p:nvPr/>
        </p:nvSpPr>
        <p:spPr>
          <a:xfrm>
            <a:off x="2559174" y="5733256"/>
            <a:ext cx="4169668" cy="830997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TW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教師進行防災卡填寫說明，學生課後與家人共同討論完成。</a:t>
            </a:r>
            <a:endParaRPr lang="zh-TW" altLang="en-US" sz="2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639460"/>
            <a:ext cx="4164063" cy="4940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5005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群組 1"/>
          <p:cNvGrpSpPr/>
          <p:nvPr/>
        </p:nvGrpSpPr>
        <p:grpSpPr>
          <a:xfrm>
            <a:off x="611560" y="476672"/>
            <a:ext cx="2016224" cy="1944216"/>
            <a:chOff x="2590986" y="2975840"/>
            <a:chExt cx="1142627" cy="1142627"/>
          </a:xfrm>
          <a:scene3d>
            <a:camera prst="orthographicFront"/>
            <a:lightRig rig="flat" dir="t"/>
          </a:scene3d>
        </p:grpSpPr>
        <p:sp>
          <p:nvSpPr>
            <p:cNvPr id="3" name="橢圓 2"/>
            <p:cNvSpPr/>
            <p:nvPr/>
          </p:nvSpPr>
          <p:spPr>
            <a:xfrm>
              <a:off x="2590986" y="2975840"/>
              <a:ext cx="1142627" cy="1142627"/>
            </a:xfrm>
            <a:prstGeom prst="ellipse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2">
                <a:hueOff val="3121013"/>
                <a:satOff val="-3893"/>
                <a:lumOff val="915"/>
                <a:alphaOff val="0"/>
              </a:schemeClr>
            </a:fillRef>
            <a:effectRef idx="1">
              <a:schemeClr val="accent2">
                <a:hueOff val="3121013"/>
                <a:satOff val="-3893"/>
                <a:lumOff val="915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4" name="橢圓 4"/>
            <p:cNvSpPr/>
            <p:nvPr/>
          </p:nvSpPr>
          <p:spPr>
            <a:xfrm>
              <a:off x="2758320" y="3143174"/>
              <a:ext cx="807959" cy="807959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8890" tIns="8890" rIns="8890" bIns="889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TW" altLang="en-US" sz="4400" kern="1200" dirty="0" smtClean="0">
                  <a:latin typeface="標楷體" pitchFamily="65" charset="-120"/>
                  <a:ea typeface="標楷體" pitchFamily="65" charset="-120"/>
                </a:rPr>
                <a:t>躲</a:t>
              </a:r>
              <a:endParaRPr lang="en-US" altLang="zh-TW" sz="4400" kern="1200" dirty="0" smtClean="0">
                <a:latin typeface="標楷體" pitchFamily="65" charset="-120"/>
                <a:ea typeface="標楷體" pitchFamily="65" charset="-120"/>
              </a:endParaRPr>
            </a:p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TW" altLang="en-US" sz="4400" kern="1200" dirty="0" smtClean="0">
                  <a:latin typeface="標楷體" pitchFamily="65" charset="-120"/>
                  <a:ea typeface="標楷體" pitchFamily="65" charset="-120"/>
                </a:rPr>
                <a:t>貓貓</a:t>
              </a:r>
              <a:endParaRPr lang="en-US" altLang="zh-TW" sz="4400" kern="1200" dirty="0">
                <a:latin typeface="標楷體" pitchFamily="65" charset="-120"/>
                <a:ea typeface="標楷體" pitchFamily="65" charset="-120"/>
              </a:endParaRPr>
            </a:p>
          </p:txBody>
        </p:sp>
      </p:grpSp>
      <p:pic>
        <p:nvPicPr>
          <p:cNvPr id="8" name="圖片 7">
            <a:hlinkClick r:id="rId2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1073504"/>
            <a:ext cx="3763586" cy="21253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矩形 8"/>
          <p:cNvSpPr/>
          <p:nvPr/>
        </p:nvSpPr>
        <p:spPr>
          <a:xfrm>
            <a:off x="4067944" y="476672"/>
            <a:ext cx="43396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zh-TW" sz="24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播放「</a:t>
            </a:r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921</a:t>
            </a:r>
            <a:r>
              <a:rPr lang="zh-TW" altLang="zh-TW" sz="24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大地震紀實」短片。</a:t>
            </a:r>
            <a:endParaRPr lang="zh-TW" altLang="en-US" sz="2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10" name="圖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7813" y="4005064"/>
            <a:ext cx="3779912" cy="212620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2" name="矩形 11"/>
          <p:cNvSpPr/>
          <p:nvPr/>
        </p:nvSpPr>
        <p:spPr>
          <a:xfrm>
            <a:off x="497736" y="4606499"/>
            <a:ext cx="35702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zh-TW" sz="2400" dirty="0">
                <a:ea typeface="標楷體" panose="03000509000000000000" pitchFamily="65" charset="-120"/>
                <a:cs typeface="Times New Roman" panose="02020603050405020304" pitchFamily="18" charset="0"/>
              </a:rPr>
              <a:t>老師</a:t>
            </a:r>
            <a:r>
              <a:rPr lang="zh-TW" altLang="zh-TW" sz="2400" dirty="0" smtClean="0">
                <a:ea typeface="標楷體" panose="03000509000000000000" pitchFamily="65" charset="-120"/>
                <a:cs typeface="Times New Roman" panose="02020603050405020304" pitchFamily="18" charset="0"/>
              </a:rPr>
              <a:t>提問</a:t>
            </a:r>
            <a:r>
              <a:rPr lang="zh-TW" altLang="en-US" sz="2400" dirty="0" smtClean="0">
                <a:ea typeface="標楷體" panose="03000509000000000000" pitchFamily="65" charset="-120"/>
                <a:cs typeface="Times New Roman" panose="02020603050405020304" pitchFamily="18" charset="0"/>
              </a:rPr>
              <a:t>：</a:t>
            </a:r>
            <a:r>
              <a:rPr lang="zh-TW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若</a:t>
            </a:r>
            <a:r>
              <a:rPr lang="zh-TW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地震發生在學校該怎麼辦</a:t>
            </a:r>
            <a:r>
              <a:rPr lang="en-US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?</a:t>
            </a:r>
            <a:r>
              <a:rPr lang="zh-TW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學生</a:t>
            </a:r>
            <a:r>
              <a:rPr lang="zh-TW" altLang="zh-TW" sz="2400" dirty="0">
                <a:ea typeface="標楷體" panose="03000509000000000000" pitchFamily="65" charset="-120"/>
                <a:cs typeface="Times New Roman" panose="02020603050405020304" pitchFamily="18" charset="0"/>
              </a:rPr>
              <a:t>分組</a:t>
            </a:r>
            <a:r>
              <a:rPr lang="zh-TW" altLang="zh-TW" sz="2400" dirty="0" smtClean="0">
                <a:ea typeface="標楷體" panose="03000509000000000000" pitchFamily="65" charset="-120"/>
                <a:cs typeface="Times New Roman" panose="02020603050405020304" pitchFamily="18" charset="0"/>
              </a:rPr>
              <a:t>討論</a:t>
            </a:r>
            <a:r>
              <a:rPr lang="zh-TW" altLang="en-US" sz="2400" dirty="0" smtClean="0">
                <a:ea typeface="標楷體" panose="03000509000000000000" pitchFamily="65" charset="-120"/>
                <a:cs typeface="Times New Roman" panose="02020603050405020304" pitchFamily="18" charset="0"/>
              </a:rPr>
              <a:t>。</a:t>
            </a:r>
            <a:endParaRPr lang="zh-TW" altLang="en-US" sz="2400" dirty="0"/>
          </a:p>
        </p:txBody>
      </p:sp>
    </p:spTree>
    <p:extLst>
      <p:ext uri="{BB962C8B-B14F-4D97-AF65-F5344CB8AC3E}">
        <p14:creationId xmlns:p14="http://schemas.microsoft.com/office/powerpoint/2010/main" val="855843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63888" y="263568"/>
            <a:ext cx="3960440" cy="830997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zh-TW" altLang="zh-TW" sz="2400" dirty="0">
                <a:ea typeface="標楷體" panose="03000509000000000000" pitchFamily="65" charset="-120"/>
                <a:cs typeface="Times New Roman" panose="02020603050405020304" pitchFamily="18" charset="0"/>
              </a:rPr>
              <a:t>利用玩遊戲方式，請學生找出教室裡優先避難的地點。</a:t>
            </a:r>
            <a:endParaRPr lang="zh-TW" altLang="en-US" sz="2400" dirty="0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3716" y="1338428"/>
            <a:ext cx="2902447" cy="163262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187" y="2623072"/>
            <a:ext cx="1584176" cy="281631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3716" y="3214916"/>
            <a:ext cx="2902447" cy="163262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4" y="1369467"/>
            <a:ext cx="2847264" cy="160158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3717" y="5086047"/>
            <a:ext cx="2902447" cy="163262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3214917"/>
            <a:ext cx="2902448" cy="163262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圖片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4" y="5086046"/>
            <a:ext cx="2902447" cy="163262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03577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60760" y="1278306"/>
            <a:ext cx="28083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zh-TW" sz="2400" dirty="0">
                <a:ea typeface="標楷體" panose="03000509000000000000" pitchFamily="65" charset="-120"/>
                <a:cs typeface="Times New Roman" panose="02020603050405020304" pitchFamily="18" charset="0"/>
              </a:rPr>
              <a:t>老師解說</a:t>
            </a:r>
            <a:r>
              <a:rPr lang="zh-TW" altLang="zh-TW" sz="2400" dirty="0" smtClean="0">
                <a:ea typeface="標楷體" panose="03000509000000000000" pitchFamily="65" charset="-120"/>
                <a:cs typeface="Times New Roman" panose="02020603050405020304" pitchFamily="18" charset="0"/>
              </a:rPr>
              <a:t>避難地點</a:t>
            </a:r>
            <a:r>
              <a:rPr lang="zh-TW" altLang="en-US" sz="2400" dirty="0" smtClean="0">
                <a:ea typeface="標楷體" panose="03000509000000000000" pitchFamily="65" charset="-120"/>
                <a:cs typeface="Times New Roman" panose="02020603050405020304" pitchFamily="18" charset="0"/>
              </a:rPr>
              <a:t>的</a:t>
            </a:r>
            <a:r>
              <a:rPr lang="zh-TW" altLang="zh-TW" sz="2400" dirty="0" smtClean="0">
                <a:ea typeface="標楷體" panose="03000509000000000000" pitchFamily="65" charset="-120"/>
                <a:cs typeface="Times New Roman" panose="02020603050405020304" pitchFamily="18" charset="0"/>
              </a:rPr>
              <a:t>優先選擇</a:t>
            </a:r>
            <a:r>
              <a:rPr lang="zh-TW" altLang="en-US" sz="2400" dirty="0" smtClean="0">
                <a:ea typeface="標楷體" panose="03000509000000000000" pitchFamily="65" charset="-120"/>
                <a:cs typeface="Times New Roman" panose="02020603050405020304" pitchFamily="18" charset="0"/>
              </a:rPr>
              <a:t>條件</a:t>
            </a:r>
            <a:endParaRPr lang="zh-TW" altLang="en-US" sz="2400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2479" y="372131"/>
            <a:ext cx="4699281" cy="26433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矩形 4"/>
          <p:cNvSpPr/>
          <p:nvPr/>
        </p:nvSpPr>
        <p:spPr>
          <a:xfrm>
            <a:off x="2706412" y="4653136"/>
            <a:ext cx="29457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zh-TW" sz="2400" kern="0" dirty="0">
                <a:solidFill>
                  <a:srgbClr val="00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Arial" panose="020B0604020202020204" pitchFamily="34" charset="0"/>
              </a:rPr>
              <a:t>老師教導學生唸口訣</a:t>
            </a:r>
            <a:r>
              <a:rPr lang="zh-TW" altLang="zh-TW" sz="2400" kern="0" dirty="0" smtClean="0">
                <a:solidFill>
                  <a:srgbClr val="00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Arial" panose="020B0604020202020204" pitchFamily="34" charset="0"/>
              </a:rPr>
              <a:t>〜</a:t>
            </a:r>
            <a:r>
              <a:rPr lang="zh-TW" altLang="zh-TW" sz="2400" b="1" kern="0" dirty="0" smtClean="0">
                <a:solidFill>
                  <a:srgbClr val="333333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Arial" panose="020B0604020202020204" pitchFamily="34" charset="0"/>
              </a:rPr>
              <a:t>「</a:t>
            </a:r>
            <a:r>
              <a:rPr lang="zh-TW" altLang="zh-TW" sz="2400" b="1" kern="0" dirty="0">
                <a:latin typeface="標楷體" panose="03000509000000000000" pitchFamily="65" charset="-120"/>
                <a:ea typeface="標楷體" panose="03000509000000000000" pitchFamily="65" charset="-120"/>
                <a:cs typeface="Arial" panose="020B0604020202020204" pitchFamily="34" charset="0"/>
              </a:rPr>
              <a:t>趴下、掩護、穩住</a:t>
            </a:r>
            <a:r>
              <a:rPr lang="zh-TW" altLang="zh-TW" sz="2400" b="1" kern="0" dirty="0">
                <a:solidFill>
                  <a:srgbClr val="333333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Arial" panose="020B0604020202020204" pitchFamily="34" charset="0"/>
              </a:rPr>
              <a:t>」</a:t>
            </a:r>
            <a:endParaRPr lang="zh-TW" altLang="en-US" sz="2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794" y="3334680"/>
            <a:ext cx="2169618" cy="306896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4360287"/>
            <a:ext cx="3175156" cy="178602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2091383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87952" y="1035039"/>
            <a:ext cx="52565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zh-TW" sz="2400" dirty="0">
                <a:solidFill>
                  <a:srgbClr val="000000"/>
                </a:solidFill>
                <a:ea typeface="標楷體" panose="03000509000000000000" pitchFamily="65" charset="-120"/>
                <a:cs typeface="Times New Roman" panose="02020603050405020304" pitchFamily="18" charset="0"/>
              </a:rPr>
              <a:t>學習單當成回家作業，與家人共同分享「防災著色單」內容，並完成著色。</a:t>
            </a:r>
            <a:endParaRPr lang="zh-TW" altLang="en-US" sz="2400" dirty="0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569" y="1866036"/>
            <a:ext cx="2448272" cy="13771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2020" y="1866036"/>
            <a:ext cx="2192243" cy="14279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2182" y="2060848"/>
            <a:ext cx="2192244" cy="12331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653" y="3429000"/>
            <a:ext cx="2304256" cy="12961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2019" y="3429000"/>
            <a:ext cx="2192243" cy="12961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212182" y="3432518"/>
            <a:ext cx="2192244" cy="12926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圖片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4860159"/>
            <a:ext cx="2931818" cy="1649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圖片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8139" y="4863620"/>
            <a:ext cx="2925665" cy="16456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文字方塊 10"/>
          <p:cNvSpPr txBox="1"/>
          <p:nvPr/>
        </p:nvSpPr>
        <p:spPr>
          <a:xfrm>
            <a:off x="249587" y="299632"/>
            <a:ext cx="2646878" cy="46166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增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強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避難掩護概念</a:t>
            </a:r>
            <a:endParaRPr lang="zh-TW" altLang="en-US" sz="2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465095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群組 1"/>
          <p:cNvGrpSpPr/>
          <p:nvPr/>
        </p:nvGrpSpPr>
        <p:grpSpPr>
          <a:xfrm>
            <a:off x="539552" y="476672"/>
            <a:ext cx="1872208" cy="1800200"/>
            <a:chOff x="1104406" y="1489261"/>
            <a:chExt cx="1142627" cy="1142627"/>
          </a:xfrm>
          <a:scene3d>
            <a:camera prst="orthographicFront"/>
            <a:lightRig rig="flat" dir="t"/>
          </a:scene3d>
        </p:grpSpPr>
        <p:sp>
          <p:nvSpPr>
            <p:cNvPr id="3" name="橢圓 2"/>
            <p:cNvSpPr/>
            <p:nvPr/>
          </p:nvSpPr>
          <p:spPr>
            <a:xfrm>
              <a:off x="1104406" y="1489261"/>
              <a:ext cx="1142627" cy="1142627"/>
            </a:xfrm>
            <a:prstGeom prst="ellipse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2">
                <a:hueOff val="4681519"/>
                <a:satOff val="-5839"/>
                <a:lumOff val="1373"/>
                <a:alphaOff val="0"/>
              </a:schemeClr>
            </a:fillRef>
            <a:effectRef idx="1">
              <a:schemeClr val="accent2">
                <a:hueOff val="4681519"/>
                <a:satOff val="-5839"/>
                <a:lumOff val="1373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4" name="橢圓 4"/>
            <p:cNvSpPr/>
            <p:nvPr/>
          </p:nvSpPr>
          <p:spPr>
            <a:xfrm>
              <a:off x="1271740" y="1656595"/>
              <a:ext cx="807959" cy="807959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8890" tIns="8890" rIns="8890" bIns="889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TW" altLang="en-US" sz="3200" dirty="0" smtClean="0">
                  <a:latin typeface="標楷體" panose="03000509000000000000" pitchFamily="65" charset="-120"/>
                  <a:ea typeface="標楷體" panose="03000509000000000000" pitchFamily="65" charset="-120"/>
                </a:rPr>
                <a:t>校園</a:t>
              </a:r>
              <a:endParaRPr lang="en-US" altLang="zh-TW" sz="3200" dirty="0" smtClean="0">
                <a:latin typeface="標楷體" panose="03000509000000000000" pitchFamily="65" charset="-120"/>
                <a:ea typeface="標楷體" panose="03000509000000000000" pitchFamily="65" charset="-120"/>
              </a:endParaRPr>
            </a:p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TW" altLang="en-US" sz="3200" dirty="0" smtClean="0">
                  <a:latin typeface="標楷體" panose="03000509000000000000" pitchFamily="65" charset="-120"/>
                  <a:ea typeface="標楷體" panose="03000509000000000000" pitchFamily="65" charset="-120"/>
                </a:rPr>
                <a:t>紅綠燈</a:t>
              </a:r>
              <a:endParaRPr lang="zh-TW" altLang="en-US" sz="3200" kern="1200" dirty="0">
                <a:latin typeface="標楷體" panose="03000509000000000000" pitchFamily="65" charset="-120"/>
                <a:ea typeface="標楷體" panose="03000509000000000000" pitchFamily="65" charset="-120"/>
              </a:endParaRPr>
            </a:p>
          </p:txBody>
        </p:sp>
      </p:grpSp>
      <p:pic>
        <p:nvPicPr>
          <p:cNvPr id="8" name="圖片 7">
            <a:hlinkClick r:id="rId2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1107944"/>
            <a:ext cx="4139952" cy="23378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矩形 8"/>
          <p:cNvSpPr/>
          <p:nvPr/>
        </p:nvSpPr>
        <p:spPr>
          <a:xfrm>
            <a:off x="3059832" y="450613"/>
            <a:ext cx="51090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zh-TW" sz="2400" dirty="0">
                <a:ea typeface="標楷體" panose="03000509000000000000" pitchFamily="65" charset="-120"/>
                <a:cs typeface="Times New Roman" panose="02020603050405020304" pitchFamily="18" charset="0"/>
              </a:rPr>
              <a:t>播放「</a:t>
            </a:r>
            <a:r>
              <a:rPr lang="zh-TW" altLang="zh-TW" sz="2400" dirty="0">
                <a:solidFill>
                  <a:srgbClr val="000000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地震避難逃生要領宣導影片</a:t>
            </a:r>
            <a:r>
              <a:rPr lang="zh-TW" altLang="zh-TW" sz="2400" dirty="0" smtClean="0">
                <a:ea typeface="標楷體" panose="03000509000000000000" pitchFamily="65" charset="-120"/>
                <a:cs typeface="Times New Roman" panose="02020603050405020304" pitchFamily="18" charset="0"/>
              </a:rPr>
              <a:t>」</a:t>
            </a:r>
            <a:endParaRPr lang="zh-TW" altLang="en-US" sz="2400" dirty="0"/>
          </a:p>
        </p:txBody>
      </p:sp>
      <p:pic>
        <p:nvPicPr>
          <p:cNvPr id="10" name="圖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731" y="3789040"/>
            <a:ext cx="3582616" cy="26869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圖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0793" y="3789040"/>
            <a:ext cx="3582615" cy="26869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112797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548680"/>
            <a:ext cx="35702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zh-TW" sz="2400" dirty="0">
                <a:solidFill>
                  <a:srgbClr val="000000"/>
                </a:solidFill>
                <a:ea typeface="標楷體" panose="03000509000000000000" pitchFamily="65" charset="-120"/>
                <a:cs typeface="Times New Roman" panose="02020603050405020304" pitchFamily="18" charset="0"/>
              </a:rPr>
              <a:t>指導學生觀察校園平面圖</a:t>
            </a:r>
            <a:endParaRPr lang="zh-TW" altLang="en-US" sz="2400" dirty="0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4142" y="2132856"/>
            <a:ext cx="2221027" cy="314096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1412776"/>
            <a:ext cx="3419872" cy="192367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3861048"/>
            <a:ext cx="3419872" cy="192367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58829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54174" y="246381"/>
            <a:ext cx="375615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zh-TW" sz="2400" dirty="0">
                <a:ea typeface="標楷體" panose="03000509000000000000" pitchFamily="65" charset="-120"/>
                <a:cs typeface="Times New Roman" panose="02020603050405020304" pitchFamily="18" charset="0"/>
              </a:rPr>
              <a:t>分組</a:t>
            </a:r>
            <a:r>
              <a:rPr lang="zh-TW" altLang="zh-TW" sz="2400" dirty="0" smtClean="0">
                <a:ea typeface="標楷體" panose="03000509000000000000" pitchFamily="65" charset="-120"/>
                <a:cs typeface="Times New Roman" panose="02020603050405020304" pitchFamily="18" charset="0"/>
              </a:rPr>
              <a:t>討論</a:t>
            </a:r>
            <a:r>
              <a:rPr lang="en-US" altLang="zh-TW" sz="2400" dirty="0" smtClean="0">
                <a:ea typeface="標楷體" panose="03000509000000000000" pitchFamily="65" charset="-120"/>
                <a:cs typeface="Times New Roman" panose="02020603050405020304" pitchFamily="18" charset="0"/>
              </a:rPr>
              <a:t>(</a:t>
            </a:r>
            <a:r>
              <a:rPr lang="zh-TW" altLang="zh-TW" sz="2400" dirty="0" smtClean="0">
                <a:ea typeface="標楷體" panose="03000509000000000000" pitchFamily="65" charset="-120"/>
                <a:cs typeface="Times New Roman" panose="02020603050405020304" pitchFamily="18" charset="0"/>
              </a:rPr>
              <a:t>遊戲</a:t>
            </a:r>
            <a:r>
              <a:rPr lang="zh-TW" altLang="zh-TW" sz="2400" dirty="0">
                <a:ea typeface="標楷體" panose="03000509000000000000" pitchFamily="65" charset="-120"/>
                <a:cs typeface="Times New Roman" panose="02020603050405020304" pitchFamily="18" charset="0"/>
              </a:rPr>
              <a:t>的</a:t>
            </a:r>
            <a:r>
              <a:rPr lang="zh-TW" altLang="zh-TW" sz="2400" dirty="0" smtClean="0">
                <a:ea typeface="標楷體" panose="03000509000000000000" pitchFamily="65" charset="-120"/>
                <a:cs typeface="Times New Roman" panose="02020603050405020304" pitchFamily="18" charset="0"/>
              </a:rPr>
              <a:t>方式</a:t>
            </a:r>
            <a:r>
              <a:rPr lang="zh-TW" altLang="en-US" sz="2400" dirty="0" smtClean="0">
                <a:ea typeface="標楷體" panose="03000509000000000000" pitchFamily="65" charset="-120"/>
                <a:cs typeface="Times New Roman" panose="02020603050405020304" pitchFamily="18" charset="0"/>
              </a:rPr>
              <a:t>進行</a:t>
            </a:r>
            <a:r>
              <a:rPr lang="en-US" altLang="zh-TW" sz="2400" dirty="0" smtClean="0">
                <a:ea typeface="標楷體" panose="03000509000000000000" pitchFamily="65" charset="-120"/>
                <a:cs typeface="Times New Roman" panose="02020603050405020304" pitchFamily="18" charset="0"/>
              </a:rPr>
              <a:t>)</a:t>
            </a:r>
            <a:endParaRPr lang="zh-TW" altLang="en-US" sz="2400" dirty="0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434" y="1039142"/>
            <a:ext cx="3456384" cy="19442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039142"/>
            <a:ext cx="3456384" cy="19442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矩形 4"/>
          <p:cNvSpPr/>
          <p:nvPr/>
        </p:nvSpPr>
        <p:spPr>
          <a:xfrm>
            <a:off x="4644008" y="3001917"/>
            <a:ext cx="42484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zh-TW" sz="2400" dirty="0" smtClean="0">
                <a:ea typeface="標楷體" panose="03000509000000000000" pitchFamily="65" charset="-120"/>
                <a:cs typeface="Times New Roman" panose="02020603050405020304" pitchFamily="18" charset="0"/>
              </a:rPr>
              <a:t>找出</a:t>
            </a:r>
            <a:r>
              <a:rPr lang="zh-TW" altLang="zh-TW" sz="2400" dirty="0">
                <a:ea typeface="標楷體" panose="03000509000000000000" pitchFamily="65" charset="-120"/>
                <a:cs typeface="Times New Roman" panose="02020603050405020304" pitchFamily="18" charset="0"/>
              </a:rPr>
              <a:t>地震時，校園最危險的地方在哪裡</a:t>
            </a:r>
            <a:r>
              <a:rPr lang="zh-TW" altLang="zh-TW" sz="2400" dirty="0" smtClean="0">
                <a:ea typeface="標楷體" panose="03000509000000000000" pitchFamily="65" charset="-120"/>
                <a:cs typeface="Times New Roman" panose="02020603050405020304" pitchFamily="18" charset="0"/>
              </a:rPr>
              <a:t>？</a:t>
            </a:r>
            <a:r>
              <a:rPr lang="zh-TW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（貼貼紙或塗色）</a:t>
            </a:r>
            <a:endParaRPr lang="zh-TW" altLang="en-US" sz="2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79712" y="5869249"/>
            <a:ext cx="506926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zh-TW" sz="2400" dirty="0">
                <a:ea typeface="標楷體" panose="03000509000000000000" pitchFamily="65" charset="-120"/>
                <a:cs typeface="Times New Roman" panose="02020603050405020304" pitchFamily="18" charset="0"/>
              </a:rPr>
              <a:t>把最危險的地方畫上或貼上</a:t>
            </a:r>
            <a:r>
              <a:rPr lang="zh-TW" altLang="zh-TW" sz="2400" dirty="0" smtClean="0">
                <a:ea typeface="標楷體" panose="03000509000000000000" pitchFamily="65" charset="-120"/>
                <a:cs typeface="Times New Roman" panose="02020603050405020304" pitchFamily="18" charset="0"/>
              </a:rPr>
              <a:t>記號</a:t>
            </a:r>
            <a:r>
              <a:rPr lang="zh-TW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（用顏色或幾顆星數量來表示危險程度）</a:t>
            </a:r>
            <a:endParaRPr lang="zh-TW" altLang="en-US" sz="2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7" name="文字方塊 6"/>
          <p:cNvSpPr txBox="1"/>
          <p:nvPr/>
        </p:nvSpPr>
        <p:spPr>
          <a:xfrm>
            <a:off x="727434" y="3057815"/>
            <a:ext cx="3570208" cy="46166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小組討論哪些是危險地方</a:t>
            </a:r>
            <a:endParaRPr lang="zh-TW" altLang="en-US" sz="2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8" name="圖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434" y="3816477"/>
            <a:ext cx="3456384" cy="19442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圖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923" y="3869291"/>
            <a:ext cx="3380607" cy="18914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607771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548680"/>
            <a:ext cx="7920880" cy="5629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194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556793"/>
            <a:ext cx="3675900" cy="20676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矩形 2"/>
          <p:cNvSpPr/>
          <p:nvPr/>
        </p:nvSpPr>
        <p:spPr>
          <a:xfrm>
            <a:off x="1835696" y="836712"/>
            <a:ext cx="57246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2400" dirty="0" smtClean="0">
                <a:ea typeface="標楷體" panose="03000509000000000000" pitchFamily="65" charset="-120"/>
                <a:cs typeface="Times New Roman" panose="02020603050405020304" pitchFamily="18" charset="0"/>
              </a:rPr>
              <a:t>比較各組標示後校園</a:t>
            </a:r>
            <a:r>
              <a:rPr lang="zh-TW" altLang="zh-TW" sz="2400" dirty="0" smtClean="0">
                <a:ea typeface="標楷體" panose="03000509000000000000" pitchFamily="65" charset="-120"/>
                <a:cs typeface="Times New Roman" panose="02020603050405020304" pitchFamily="18" charset="0"/>
              </a:rPr>
              <a:t>最</a:t>
            </a:r>
            <a:r>
              <a:rPr lang="zh-TW" altLang="zh-TW" sz="2400" dirty="0">
                <a:ea typeface="標楷體" panose="03000509000000000000" pitchFamily="65" charset="-120"/>
                <a:cs typeface="Times New Roman" panose="02020603050405020304" pitchFamily="18" charset="0"/>
              </a:rPr>
              <a:t>危險的</a:t>
            </a:r>
            <a:r>
              <a:rPr lang="zh-TW" altLang="zh-TW" sz="2400" dirty="0" smtClean="0">
                <a:ea typeface="標楷體" panose="03000509000000000000" pitchFamily="65" charset="-120"/>
                <a:cs typeface="Times New Roman" panose="02020603050405020304" pitchFamily="18" charset="0"/>
              </a:rPr>
              <a:t>地方</a:t>
            </a:r>
            <a:r>
              <a:rPr lang="zh-TW" altLang="en-US" sz="2400" dirty="0" smtClean="0">
                <a:ea typeface="標楷體" panose="03000509000000000000" pitchFamily="65" charset="-120"/>
                <a:cs typeface="Times New Roman" panose="02020603050405020304" pitchFamily="18" charset="0"/>
              </a:rPr>
              <a:t>的差異</a:t>
            </a:r>
            <a:endParaRPr lang="zh-TW" altLang="en-US" sz="2400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4532" y="1556793"/>
            <a:ext cx="3675899" cy="2067694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616" y="4149080"/>
            <a:ext cx="3675900" cy="20676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5368" y="3898745"/>
            <a:ext cx="1614225" cy="2788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567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196752"/>
            <a:ext cx="2880320" cy="407785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矩形 2"/>
          <p:cNvSpPr/>
          <p:nvPr/>
        </p:nvSpPr>
        <p:spPr>
          <a:xfrm>
            <a:off x="426781" y="404664"/>
            <a:ext cx="35625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zh-TW" sz="2400" spc="-15" dirty="0">
                <a:ea typeface="標楷體" panose="03000509000000000000" pitchFamily="65" charset="-120"/>
                <a:cs typeface="Times New Roman" panose="02020603050405020304" pitchFamily="18" charset="0"/>
              </a:rPr>
              <a:t>展示「</a:t>
            </a:r>
            <a:r>
              <a:rPr lang="zh-TW" altLang="zh-TW" sz="2400" dirty="0">
                <a:ea typeface="標楷體" panose="03000509000000000000" pitchFamily="65" charset="-120"/>
                <a:cs typeface="Times New Roman" panose="02020603050405020304" pitchFamily="18" charset="0"/>
              </a:rPr>
              <a:t>防震疏散路線圖</a:t>
            </a:r>
            <a:r>
              <a:rPr lang="zh-TW" altLang="zh-TW" sz="2400" spc="-15" dirty="0">
                <a:ea typeface="標楷體" panose="03000509000000000000" pitchFamily="65" charset="-120"/>
                <a:cs typeface="Times New Roman" panose="02020603050405020304" pitchFamily="18" charset="0"/>
              </a:rPr>
              <a:t>」</a:t>
            </a:r>
            <a:endParaRPr lang="zh-TW" altLang="en-US" sz="2400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866329"/>
            <a:ext cx="4283968" cy="24097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3645024"/>
            <a:ext cx="4283968" cy="24097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38094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92378" y="316179"/>
            <a:ext cx="66479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全校地震避難掩護</a:t>
            </a:r>
            <a:r>
              <a:rPr lang="zh-TW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演練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及</a:t>
            </a:r>
            <a:r>
              <a:rPr lang="zh-TW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演練</a:t>
            </a:r>
            <a:r>
              <a:rPr lang="zh-TW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後檢討與補充</a:t>
            </a:r>
            <a:r>
              <a:rPr lang="zh-TW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說明</a:t>
            </a:r>
            <a:endParaRPr lang="zh-TW" altLang="en-US" sz="2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5" y="894004"/>
            <a:ext cx="2808312" cy="1717739"/>
          </a:xfrm>
          <a:prstGeom prst="rect">
            <a:avLst/>
          </a:prstGeom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479" y="2697741"/>
            <a:ext cx="2798338" cy="1706473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432" y="4490212"/>
            <a:ext cx="2794385" cy="1720556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891566"/>
            <a:ext cx="2808312" cy="1720177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7323" y="2713763"/>
            <a:ext cx="2774837" cy="1690451"/>
          </a:xfrm>
          <a:prstGeom prst="rect">
            <a:avLst/>
          </a:prstGeom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3370" y="4506234"/>
            <a:ext cx="2778790" cy="1704534"/>
          </a:xfrm>
          <a:prstGeom prst="rect">
            <a:avLst/>
          </a:prstGeom>
        </p:spPr>
      </p:pic>
      <p:pic>
        <p:nvPicPr>
          <p:cNvPr id="9" name="圖片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891566"/>
            <a:ext cx="2845058" cy="1720177"/>
          </a:xfrm>
          <a:prstGeom prst="rect">
            <a:avLst/>
          </a:prstGeom>
        </p:spPr>
      </p:pic>
      <p:pic>
        <p:nvPicPr>
          <p:cNvPr id="10" name="圖片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4822" y="2725465"/>
            <a:ext cx="2836412" cy="1678749"/>
          </a:xfrm>
          <a:prstGeom prst="rect">
            <a:avLst/>
          </a:prstGeom>
        </p:spPr>
      </p:pic>
      <p:pic>
        <p:nvPicPr>
          <p:cNvPr id="11" name="圖片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4517935"/>
            <a:ext cx="2845058" cy="1692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824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4067944" y="1124744"/>
            <a:ext cx="800219" cy="46166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省思</a:t>
            </a:r>
            <a:endParaRPr lang="zh-TW" altLang="en-US" sz="2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9552" y="1988840"/>
            <a:ext cx="820891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zh-TW" kern="0" dirty="0">
                <a:ea typeface="標楷體" panose="03000509000000000000" pitchFamily="65" charset="-120"/>
                <a:cs typeface="Times New Roman" panose="02020603050405020304" pitchFamily="18" charset="0"/>
              </a:rPr>
              <a:t>根據</a:t>
            </a:r>
            <a:r>
              <a:rPr lang="en-US" altLang="zh-TW" kern="0" dirty="0">
                <a:ea typeface="標楷體" panose="03000509000000000000" pitchFamily="65" charset="-120"/>
                <a:cs typeface="Times New Roman" panose="02020603050405020304" pitchFamily="18" charset="0"/>
              </a:rPr>
              <a:t>2005</a:t>
            </a:r>
            <a:r>
              <a:rPr lang="zh-TW" altLang="zh-TW" kern="0" dirty="0">
                <a:ea typeface="標楷體" panose="03000509000000000000" pitchFamily="65" charset="-120"/>
                <a:cs typeface="Times New Roman" panose="02020603050405020304" pitchFamily="18" charset="0"/>
              </a:rPr>
              <a:t>年世界銀行的全球災防報告指出，台灣</a:t>
            </a:r>
            <a:r>
              <a:rPr lang="en-US" altLang="zh-TW" kern="0" dirty="0">
                <a:ea typeface="標楷體" panose="03000509000000000000" pitchFamily="65" charset="-120"/>
                <a:cs typeface="Times New Roman" panose="02020603050405020304" pitchFamily="18" charset="0"/>
              </a:rPr>
              <a:t>73%</a:t>
            </a:r>
            <a:r>
              <a:rPr lang="zh-TW" altLang="zh-TW" kern="0" dirty="0">
                <a:ea typeface="標楷體" panose="03000509000000000000" pitchFamily="65" charset="-120"/>
                <a:cs typeface="Times New Roman" panose="02020603050405020304" pitchFamily="18" charset="0"/>
              </a:rPr>
              <a:t>的國土面積面臨</a:t>
            </a:r>
            <a:r>
              <a:rPr lang="en-US" altLang="zh-TW" kern="0" dirty="0">
                <a:ea typeface="標楷體" panose="03000509000000000000" pitchFamily="65" charset="-120"/>
                <a:cs typeface="Times New Roman" panose="02020603050405020304" pitchFamily="18" charset="0"/>
              </a:rPr>
              <a:t>3</a:t>
            </a:r>
            <a:r>
              <a:rPr lang="zh-TW" altLang="zh-TW" kern="0" dirty="0">
                <a:ea typeface="標楷體" panose="03000509000000000000" pitchFamily="65" charset="-120"/>
                <a:cs typeface="Times New Roman" panose="02020603050405020304" pitchFamily="18" charset="0"/>
              </a:rPr>
              <a:t>種災害以上的威脅，其比例高居世界第一（日本僅為</a:t>
            </a:r>
            <a:r>
              <a:rPr lang="en-US" altLang="zh-TW" kern="0" dirty="0">
                <a:ea typeface="標楷體" panose="03000509000000000000" pitchFamily="65" charset="-120"/>
                <a:cs typeface="Times New Roman" panose="02020603050405020304" pitchFamily="18" charset="0"/>
              </a:rPr>
              <a:t>15%</a:t>
            </a:r>
            <a:r>
              <a:rPr lang="zh-TW" altLang="zh-TW" kern="0" dirty="0">
                <a:ea typeface="標楷體" panose="03000509000000000000" pitchFamily="65" charset="-120"/>
                <a:cs typeface="Times New Roman" panose="02020603050405020304" pitchFamily="18" charset="0"/>
              </a:rPr>
              <a:t>）。由於高度都市化，使得自然災害對社會的複合性影響將更為嚴重，從單純的房屋，道路橋樑受損，到大樓崩塌，大眾運輸，工廠停擺，生產線及全球供應鏈影響到核災危機。在災害管理方面，事前的補強為最有效的減災，並遠勝於事後的救災。因此從小學生建立防減災的確正觀念及知識有其急迫性與必要性。因此對剛入學的小一新生而言，需要實際操作與遊戲方式融入課程裡，藉由影片、繪本的引導，讓學生更了解本校防災教育的重要性。在教學過程中，因家中老人家有說過，地震是地牛翻身，讓學生了解地震的由來，破除對地震的迷思；學生對躲藏安全位置並不清楚，藉由簡單口令，指導學生實際躲避安全位置；第一次介紹防災包，學生既新奇又提問許多問題，老師一一解說讓學生清楚了解，所有課程上完後，學生對地震有更進一步了解，也知道保護自己的方法和家人分享。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549523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92473" y="1682580"/>
            <a:ext cx="35702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2400" dirty="0">
                <a:solidFill>
                  <a:srgbClr val="000080"/>
                </a:solidFill>
                <a:latin typeface="標楷體" panose="03000509000000000000" pitchFamily="65" charset="-120"/>
                <a:ea typeface="標楷體" panose="03000509000000000000" pitchFamily="65" charset="-120"/>
                <a:hlinkClick r:id="rId2"/>
              </a:rPr>
              <a:t>中央氣象局南區氣象服務</a:t>
            </a:r>
            <a:endParaRPr lang="zh-TW" altLang="en-US" sz="2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29744" y="2235818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2400" dirty="0">
                <a:solidFill>
                  <a:srgbClr val="000080"/>
                </a:solidFill>
                <a:latin typeface="標楷體" panose="03000509000000000000" pitchFamily="65" charset="-120"/>
                <a:ea typeface="標楷體" panose="03000509000000000000" pitchFamily="65" charset="-120"/>
                <a:hlinkClick r:id="rId3"/>
              </a:rPr>
              <a:t>科學教育學習網</a:t>
            </a:r>
            <a:endParaRPr lang="zh-TW" altLang="en-US" sz="2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792504" y="2756361"/>
            <a:ext cx="43396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2400" dirty="0">
                <a:solidFill>
                  <a:srgbClr val="000080"/>
                </a:solidFill>
                <a:latin typeface="標楷體" panose="03000509000000000000" pitchFamily="65" charset="-120"/>
                <a:ea typeface="標楷體" panose="03000509000000000000" pitchFamily="65" charset="-120"/>
                <a:hlinkClick r:id="rId4"/>
              </a:rPr>
              <a:t>國立教育資料館</a:t>
            </a:r>
            <a:r>
              <a:rPr lang="en-US" altLang="zh-TW" sz="2400" dirty="0">
                <a:solidFill>
                  <a:srgbClr val="000080"/>
                </a:solidFill>
                <a:latin typeface="標楷體" panose="03000509000000000000" pitchFamily="65" charset="-120"/>
                <a:ea typeface="標楷體" panose="03000509000000000000" pitchFamily="65" charset="-120"/>
                <a:hlinkClick r:id="rId4"/>
              </a:rPr>
              <a:t>-</a:t>
            </a:r>
            <a:r>
              <a:rPr lang="zh-TW" altLang="en-US" sz="2400" dirty="0">
                <a:solidFill>
                  <a:srgbClr val="000080"/>
                </a:solidFill>
                <a:latin typeface="標楷體" panose="03000509000000000000" pitchFamily="65" charset="-120"/>
                <a:ea typeface="標楷體" panose="03000509000000000000" pitchFamily="65" charset="-120"/>
                <a:hlinkClick r:id="rId4"/>
              </a:rPr>
              <a:t>教育頻道影片</a:t>
            </a:r>
            <a:endParaRPr lang="zh-TW" altLang="en-US" sz="2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75856" y="3267160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zh-TW" sz="2400" dirty="0">
                <a:ea typeface="標楷體" panose="03000509000000000000" pitchFamily="65" charset="-120"/>
                <a:cs typeface="Times New Roman" panose="02020603050405020304" pitchFamily="18" charset="0"/>
                <a:hlinkClick r:id="rId5"/>
              </a:rPr>
              <a:t>台北市防災資訊網</a:t>
            </a:r>
            <a:endParaRPr lang="zh-TW" altLang="en-US" sz="2400" dirty="0"/>
          </a:p>
        </p:txBody>
      </p:sp>
      <p:sp>
        <p:nvSpPr>
          <p:cNvPr id="6" name="矩形 5"/>
          <p:cNvSpPr/>
          <p:nvPr/>
        </p:nvSpPr>
        <p:spPr>
          <a:xfrm>
            <a:off x="2950061" y="3820398"/>
            <a:ext cx="34163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zh-TW" sz="24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  <a:hlinkClick r:id="rId6"/>
              </a:rPr>
              <a:t>「</a:t>
            </a:r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  <a:hlinkClick r:id="rId6"/>
              </a:rPr>
              <a:t>921</a:t>
            </a:r>
            <a:r>
              <a:rPr lang="zh-TW" altLang="zh-TW" sz="24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  <a:hlinkClick r:id="rId6"/>
              </a:rPr>
              <a:t>大地震紀實」短片</a:t>
            </a:r>
            <a:endParaRPr lang="zh-TW" altLang="en-US" sz="2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17984" y="4445432"/>
            <a:ext cx="38779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zh-TW" sz="2400" dirty="0">
                <a:ea typeface="標楷體" panose="03000509000000000000" pitchFamily="65" charset="-120"/>
                <a:cs typeface="Times New Roman" panose="02020603050405020304" pitchFamily="18" charset="0"/>
                <a:hlinkClick r:id="rId7"/>
              </a:rPr>
              <a:t>新北市小學防災知識學習網</a:t>
            </a:r>
            <a:endParaRPr lang="zh-TW" altLang="en-US" sz="2400" dirty="0"/>
          </a:p>
        </p:txBody>
      </p:sp>
      <p:sp>
        <p:nvSpPr>
          <p:cNvPr id="8" name="矩形 7"/>
          <p:cNvSpPr/>
          <p:nvPr/>
        </p:nvSpPr>
        <p:spPr>
          <a:xfrm>
            <a:off x="2510207" y="5278636"/>
            <a:ext cx="44935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zh-TW" sz="2400" dirty="0">
                <a:ea typeface="標楷體" panose="03000509000000000000" pitchFamily="65" charset="-120"/>
                <a:cs typeface="Times New Roman" panose="02020603050405020304" pitchFamily="18" charset="0"/>
                <a:hlinkClick r:id="rId8"/>
              </a:rPr>
              <a:t>「</a:t>
            </a:r>
            <a:r>
              <a:rPr lang="zh-TW" altLang="zh-TW" sz="2400" dirty="0">
                <a:solidFill>
                  <a:srgbClr val="000000"/>
                </a:solidFill>
                <a:ea typeface="標楷體" panose="03000509000000000000" pitchFamily="65" charset="-120"/>
                <a:cs typeface="Arial" panose="020B0604020202020204" pitchFamily="34" charset="0"/>
                <a:hlinkClick r:id="rId8"/>
              </a:rPr>
              <a:t>地震避難逃生要領宣導影片</a:t>
            </a:r>
            <a:r>
              <a:rPr lang="zh-TW" altLang="zh-TW" sz="2400" dirty="0">
                <a:ea typeface="標楷體" panose="03000509000000000000" pitchFamily="65" charset="-120"/>
                <a:cs typeface="Times New Roman" panose="02020603050405020304" pitchFamily="18" charset="0"/>
                <a:hlinkClick r:id="rId8"/>
              </a:rPr>
              <a:t>」</a:t>
            </a:r>
            <a:endParaRPr lang="zh-TW" altLang="en-US" sz="2400" dirty="0"/>
          </a:p>
        </p:txBody>
      </p:sp>
      <p:sp>
        <p:nvSpPr>
          <p:cNvPr id="9" name="矩形 8"/>
          <p:cNvSpPr/>
          <p:nvPr/>
        </p:nvSpPr>
        <p:spPr>
          <a:xfrm>
            <a:off x="899592" y="535866"/>
            <a:ext cx="38779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zh-TW" sz="24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引用</a:t>
            </a:r>
            <a:r>
              <a:rPr lang="zh-TW" altLang="zh-TW" sz="2400" kern="1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之教學資源</a:t>
            </a:r>
            <a:r>
              <a:rPr lang="en-US" altLang="zh-TW" sz="2400" kern="1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(</a:t>
            </a:r>
            <a:r>
              <a:rPr lang="zh-TW" altLang="zh-TW" sz="2400" kern="1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參考資料</a:t>
            </a:r>
            <a:r>
              <a:rPr lang="en-US" altLang="zh-TW" sz="2400" kern="1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)</a:t>
            </a:r>
            <a:endParaRPr lang="zh-TW" altLang="en-US" sz="2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002071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圖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482" y="332656"/>
            <a:ext cx="8677518" cy="867826"/>
          </a:xfrm>
          <a:prstGeom prst="rect">
            <a:avLst/>
          </a:prstGeom>
        </p:spPr>
      </p:pic>
      <p:grpSp>
        <p:nvGrpSpPr>
          <p:cNvPr id="25" name="群組 24"/>
          <p:cNvGrpSpPr>
            <a:grpSpLocks/>
          </p:cNvGrpSpPr>
          <p:nvPr/>
        </p:nvGrpSpPr>
        <p:grpSpPr bwMode="auto">
          <a:xfrm>
            <a:off x="2267744" y="476672"/>
            <a:ext cx="5605780" cy="5956301"/>
            <a:chOff x="1560" y="2278"/>
            <a:chExt cx="9140" cy="11858"/>
          </a:xfrm>
        </p:grpSpPr>
        <p:sp>
          <p:nvSpPr>
            <p:cNvPr id="26" name="AutoShape 3"/>
            <p:cNvSpPr>
              <a:spLocks noChangeArrowheads="1"/>
            </p:cNvSpPr>
            <p:nvPr/>
          </p:nvSpPr>
          <p:spPr bwMode="auto">
            <a:xfrm>
              <a:off x="4373" y="5976"/>
              <a:ext cx="3575" cy="4280"/>
            </a:xfrm>
            <a:custGeom>
              <a:avLst/>
              <a:gdLst>
                <a:gd name="G0" fmla="+- 6480 0 0"/>
                <a:gd name="G1" fmla="+- 8640 0 0"/>
                <a:gd name="G2" fmla="+- 4320 0 0"/>
                <a:gd name="G3" fmla="+- 21600 0 6480"/>
                <a:gd name="G4" fmla="+- 21600 0 8640"/>
                <a:gd name="G5" fmla="+- 21600 0 4320"/>
                <a:gd name="G6" fmla="+- 6480 0 10800"/>
                <a:gd name="G7" fmla="+- 8640 0 10800"/>
                <a:gd name="G8" fmla="*/ G7 4320 G6"/>
                <a:gd name="G9" fmla="+- 21600 0 G8"/>
                <a:gd name="T0" fmla="*/ G8 w 21600"/>
                <a:gd name="T1" fmla="*/ G1 h 21600"/>
                <a:gd name="T2" fmla="*/ G9 w 21600"/>
                <a:gd name="T3" fmla="*/ G4 h 21600"/>
              </a:gdLst>
              <a:ahLst/>
              <a:cxnLst>
                <a:cxn ang="0">
                  <a:pos x="r" y="vc"/>
                </a:cxn>
                <a:cxn ang="5400000">
                  <a:pos x="hc" y="b"/>
                </a:cxn>
                <a:cxn ang="10800000">
                  <a:pos x="l" y="vc"/>
                </a:cxn>
                <a:cxn ang="16200000">
                  <a:pos x="hc" y="t"/>
                </a:cxn>
              </a:cxnLst>
              <a:rect l="T0" t="T1" r="T2" b="T3"/>
              <a:pathLst>
                <a:path w="21600" h="21600">
                  <a:moveTo>
                    <a:pt x="10800" y="0"/>
                  </a:moveTo>
                  <a:lnTo>
                    <a:pt x="6480" y="4320"/>
                  </a:lnTo>
                  <a:lnTo>
                    <a:pt x="8640" y="4320"/>
                  </a:lnTo>
                  <a:lnTo>
                    <a:pt x="8640" y="8640"/>
                  </a:lnTo>
                  <a:lnTo>
                    <a:pt x="4320" y="8640"/>
                  </a:lnTo>
                  <a:lnTo>
                    <a:pt x="4320" y="6480"/>
                  </a:lnTo>
                  <a:lnTo>
                    <a:pt x="0" y="10800"/>
                  </a:lnTo>
                  <a:lnTo>
                    <a:pt x="4320" y="15120"/>
                  </a:lnTo>
                  <a:lnTo>
                    <a:pt x="4320" y="12960"/>
                  </a:lnTo>
                  <a:lnTo>
                    <a:pt x="8640" y="12960"/>
                  </a:lnTo>
                  <a:lnTo>
                    <a:pt x="8640" y="17280"/>
                  </a:lnTo>
                  <a:lnTo>
                    <a:pt x="6480" y="17280"/>
                  </a:lnTo>
                  <a:lnTo>
                    <a:pt x="10800" y="21600"/>
                  </a:lnTo>
                  <a:lnTo>
                    <a:pt x="15120" y="17280"/>
                  </a:lnTo>
                  <a:lnTo>
                    <a:pt x="12960" y="17280"/>
                  </a:lnTo>
                  <a:lnTo>
                    <a:pt x="12960" y="12960"/>
                  </a:lnTo>
                  <a:lnTo>
                    <a:pt x="17280" y="12960"/>
                  </a:lnTo>
                  <a:lnTo>
                    <a:pt x="17280" y="15120"/>
                  </a:lnTo>
                  <a:lnTo>
                    <a:pt x="21600" y="10800"/>
                  </a:lnTo>
                  <a:lnTo>
                    <a:pt x="17280" y="6480"/>
                  </a:lnTo>
                  <a:lnTo>
                    <a:pt x="17280" y="8640"/>
                  </a:lnTo>
                  <a:lnTo>
                    <a:pt x="12960" y="8640"/>
                  </a:lnTo>
                  <a:lnTo>
                    <a:pt x="12960" y="4320"/>
                  </a:lnTo>
                  <a:lnTo>
                    <a:pt x="15120" y="432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 fontAlgn="ctr">
                <a:spcAft>
                  <a:spcPts val="0"/>
                </a:spcAft>
              </a:pPr>
              <a:r>
                <a:rPr lang="zh-TW" sz="1600" kern="100">
                  <a:effectLst/>
                  <a:latin typeface="Calibri" panose="020F0502020204030204" pitchFamily="34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地震來了我不怕</a:t>
              </a:r>
              <a:endParaRPr lang="zh-TW" sz="1200" kern="100">
                <a:effectLst/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endParaRPr>
            </a:p>
          </p:txBody>
        </p:sp>
        <p:sp>
          <p:nvSpPr>
            <p:cNvPr id="27" name="AutoShape 4"/>
            <p:cNvSpPr>
              <a:spLocks noChangeArrowheads="1"/>
            </p:cNvSpPr>
            <p:nvPr/>
          </p:nvSpPr>
          <p:spPr bwMode="auto">
            <a:xfrm>
              <a:off x="4758" y="2278"/>
              <a:ext cx="2620" cy="3698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zh-TW" sz="1200" kern="100">
                  <a:effectLst/>
                  <a:latin typeface="Calibri" panose="020F0502020204030204" pitchFamily="34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活動一 地牛翻身</a:t>
              </a:r>
              <a:endParaRPr lang="zh-TW" sz="1200" kern="100">
                <a:effectLst/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endParaRPr>
            </a:p>
            <a:p>
              <a:pPr algn="ctr">
                <a:spcAft>
                  <a:spcPts val="0"/>
                </a:spcAft>
              </a:pPr>
              <a:r>
                <a:rPr lang="zh-TW" sz="1200" kern="100">
                  <a:effectLst/>
                  <a:latin typeface="Calibri" panose="020F0502020204030204" pitchFamily="34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〈教學時間一節〉</a:t>
              </a:r>
              <a:endParaRPr lang="zh-TW" sz="1200" kern="100">
                <a:effectLst/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endParaRPr>
            </a:p>
            <a:p>
              <a:pPr>
                <a:spcAft>
                  <a:spcPts val="0"/>
                </a:spcAft>
              </a:pPr>
              <a:r>
                <a:rPr lang="en-US" sz="1200" kern="100">
                  <a:effectLst/>
                  <a:latin typeface="標楷體" panose="03000509000000000000" pitchFamily="65" charset="-120"/>
                  <a:ea typeface="新細明體" panose="02020500000000000000" pitchFamily="18" charset="-120"/>
                  <a:cs typeface="Times New Roman" panose="02020603050405020304" pitchFamily="18" charset="0"/>
                </a:rPr>
                <a:t>★</a:t>
              </a:r>
              <a:r>
                <a:rPr lang="zh-TW" sz="1200" kern="100">
                  <a:effectLst/>
                  <a:latin typeface="Calibri" panose="020F0502020204030204" pitchFamily="34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學習目標：</a:t>
              </a:r>
              <a:endParaRPr lang="zh-TW" sz="1200" kern="100">
                <a:effectLst/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endParaRPr>
            </a:p>
            <a:p>
              <a:pPr marL="152400" indent="-152400" algn="just">
                <a:spcAft>
                  <a:spcPts val="0"/>
                </a:spcAft>
              </a:pPr>
              <a:r>
                <a:rPr lang="en-US" sz="1200" kern="100">
                  <a:effectLst/>
                  <a:latin typeface="標楷體" panose="03000509000000000000" pitchFamily="65" charset="-120"/>
                  <a:ea typeface="新細明體" panose="02020500000000000000" pitchFamily="18" charset="-120"/>
                  <a:cs typeface="Times New Roman" panose="02020603050405020304" pitchFamily="18" charset="0"/>
                </a:rPr>
                <a:t>1.</a:t>
              </a:r>
              <a:r>
                <a:rPr lang="zh-TW" sz="1200" kern="100">
                  <a:effectLst/>
                  <a:latin typeface="Calibri" panose="020F0502020204030204" pitchFamily="34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能利用繪本故事，讓學生說出地震經驗。</a:t>
              </a:r>
              <a:endParaRPr lang="zh-TW" sz="1200" kern="100">
                <a:effectLst/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endParaRPr>
            </a:p>
            <a:p>
              <a:pPr marL="152400" indent="-152400" algn="just">
                <a:spcAft>
                  <a:spcPts val="0"/>
                </a:spcAft>
              </a:pPr>
              <a:r>
                <a:rPr lang="en-US" sz="1200" kern="100">
                  <a:effectLst/>
                  <a:latin typeface="標楷體" panose="03000509000000000000" pitchFamily="65" charset="-120"/>
                  <a:ea typeface="新細明體" panose="02020500000000000000" pitchFamily="18" charset="-120"/>
                  <a:cs typeface="Times New Roman" panose="02020603050405020304" pitchFamily="18" charset="0"/>
                </a:rPr>
                <a:t>2.</a:t>
              </a:r>
              <a:r>
                <a:rPr lang="zh-TW" sz="1200" kern="100">
                  <a:effectLst/>
                  <a:latin typeface="Calibri" panose="020F0502020204030204" pitchFamily="34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能有正確的地震基本知識。</a:t>
              </a:r>
              <a:endParaRPr lang="zh-TW" sz="1200" kern="100">
                <a:effectLst/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endParaRPr>
            </a:p>
            <a:p>
              <a:pPr marL="152400" indent="-152400" algn="just">
                <a:spcAft>
                  <a:spcPts val="0"/>
                </a:spcAft>
              </a:pPr>
              <a:r>
                <a:rPr lang="en-US" sz="1200" kern="100">
                  <a:effectLst/>
                  <a:latin typeface="標楷體" panose="03000509000000000000" pitchFamily="65" charset="-120"/>
                  <a:ea typeface="新細明體" panose="02020500000000000000" pitchFamily="18" charset="-120"/>
                  <a:cs typeface="Times New Roman" panose="02020603050405020304" pitchFamily="18" charset="0"/>
                </a:rPr>
                <a:t> </a:t>
              </a:r>
              <a:endParaRPr lang="zh-TW" sz="1200" kern="100">
                <a:effectLst/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endParaRPr>
            </a:p>
          </p:txBody>
        </p:sp>
        <p:sp>
          <p:nvSpPr>
            <p:cNvPr id="28" name="AutoShape 5"/>
            <p:cNvSpPr>
              <a:spLocks noChangeArrowheads="1"/>
            </p:cNvSpPr>
            <p:nvPr/>
          </p:nvSpPr>
          <p:spPr bwMode="auto">
            <a:xfrm>
              <a:off x="1560" y="6149"/>
              <a:ext cx="2712" cy="3847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zh-TW" sz="1200" kern="100">
                  <a:effectLst/>
                  <a:latin typeface="Calibri" panose="020F0502020204030204" pitchFamily="34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活動二 背包課</a:t>
              </a:r>
              <a:endParaRPr lang="zh-TW" sz="1200" kern="100">
                <a:effectLst/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endParaRPr>
            </a:p>
            <a:p>
              <a:pPr algn="ctr">
                <a:spcAft>
                  <a:spcPts val="0"/>
                </a:spcAft>
              </a:pPr>
              <a:r>
                <a:rPr lang="zh-TW" sz="1200" kern="100">
                  <a:effectLst/>
                  <a:latin typeface="Calibri" panose="020F0502020204030204" pitchFamily="34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〈教學時間一節〉</a:t>
              </a:r>
              <a:endParaRPr lang="zh-TW" sz="1200" kern="100">
                <a:effectLst/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endParaRPr>
            </a:p>
            <a:p>
              <a:pPr>
                <a:spcAft>
                  <a:spcPts val="0"/>
                </a:spcAft>
              </a:pPr>
              <a:r>
                <a:rPr lang="en-US" sz="1200" kern="100">
                  <a:effectLst/>
                  <a:latin typeface="標楷體" panose="03000509000000000000" pitchFamily="65" charset="-120"/>
                  <a:ea typeface="新細明體" panose="02020500000000000000" pitchFamily="18" charset="-120"/>
                  <a:cs typeface="Times New Roman" panose="02020603050405020304" pitchFamily="18" charset="0"/>
                </a:rPr>
                <a:t>★</a:t>
              </a:r>
              <a:r>
                <a:rPr lang="zh-TW" sz="1200" kern="100">
                  <a:effectLst/>
                  <a:latin typeface="Calibri" panose="020F0502020204030204" pitchFamily="34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學習目標：</a:t>
              </a:r>
              <a:endParaRPr lang="zh-TW" sz="1200" kern="100">
                <a:effectLst/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endParaRPr>
            </a:p>
            <a:p>
              <a:pPr marL="152400" indent="-152400" algn="just">
                <a:spcAft>
                  <a:spcPts val="0"/>
                </a:spcAft>
              </a:pPr>
              <a:r>
                <a:rPr lang="en-US" sz="1200" kern="100">
                  <a:effectLst/>
                  <a:latin typeface="標楷體" panose="03000509000000000000" pitchFamily="65" charset="-120"/>
                  <a:ea typeface="新細明體" panose="02020500000000000000" pitchFamily="18" charset="-120"/>
                  <a:cs typeface="Times New Roman" panose="02020603050405020304" pitchFamily="18" charset="0"/>
                </a:rPr>
                <a:t>1. </a:t>
              </a:r>
              <a:r>
                <a:rPr lang="zh-TW" sz="1200" kern="100">
                  <a:effectLst/>
                  <a:latin typeface="Calibri" panose="020F0502020204030204" pitchFamily="34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能建立學生防震基本概念。</a:t>
              </a:r>
              <a:endParaRPr lang="zh-TW" sz="1200" kern="100">
                <a:effectLst/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endParaRPr>
            </a:p>
            <a:p>
              <a:pPr marL="152400" indent="-152400" algn="just">
                <a:spcAft>
                  <a:spcPts val="0"/>
                </a:spcAft>
              </a:pPr>
              <a:r>
                <a:rPr lang="en-US" sz="1200" kern="100">
                  <a:effectLst/>
                  <a:latin typeface="標楷體" panose="03000509000000000000" pitchFamily="65" charset="-120"/>
                  <a:ea typeface="新細明體" panose="02020500000000000000" pitchFamily="18" charset="-120"/>
                  <a:cs typeface="Times New Roman" panose="02020603050405020304" pitchFamily="18" charset="0"/>
                </a:rPr>
                <a:t>2.</a:t>
              </a:r>
              <a:r>
                <a:rPr lang="zh-TW" sz="1200" kern="100">
                  <a:effectLst/>
                  <a:latin typeface="Calibri" panose="020F0502020204030204" pitchFamily="34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能正確選出「緊急避難包</a:t>
              </a:r>
              <a:r>
                <a:rPr lang="zh-TW" sz="1200" b="1" kern="100">
                  <a:effectLst/>
                  <a:latin typeface="Calibri" panose="020F0502020204030204" pitchFamily="34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」</a:t>
              </a:r>
              <a:r>
                <a:rPr lang="zh-TW" sz="1200" kern="100">
                  <a:effectLst/>
                  <a:latin typeface="Calibri" panose="020F0502020204030204" pitchFamily="34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裡面的物品。</a:t>
              </a:r>
              <a:endParaRPr lang="zh-TW" sz="1200" kern="100">
                <a:effectLst/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endParaRPr>
            </a:p>
            <a:p>
              <a:pPr marL="152400" indent="-152400" algn="just">
                <a:spcAft>
                  <a:spcPts val="0"/>
                </a:spcAft>
              </a:pPr>
              <a:r>
                <a:rPr lang="en-US" sz="1200" kern="100">
                  <a:effectLst/>
                  <a:latin typeface="標楷體" panose="03000509000000000000" pitchFamily="65" charset="-120"/>
                  <a:ea typeface="新細明體" panose="02020500000000000000" pitchFamily="18" charset="-120"/>
                  <a:cs typeface="Times New Roman" panose="02020603050405020304" pitchFamily="18" charset="0"/>
                </a:rPr>
                <a:t> </a:t>
              </a:r>
              <a:endParaRPr lang="zh-TW" sz="1200" kern="100">
                <a:effectLst/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endParaRPr>
            </a:p>
          </p:txBody>
        </p:sp>
        <p:sp>
          <p:nvSpPr>
            <p:cNvPr id="29" name="AutoShape 6"/>
            <p:cNvSpPr>
              <a:spLocks noChangeArrowheads="1"/>
            </p:cNvSpPr>
            <p:nvPr/>
          </p:nvSpPr>
          <p:spPr bwMode="auto">
            <a:xfrm>
              <a:off x="8057" y="6303"/>
              <a:ext cx="2643" cy="3844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zh-TW" sz="1200" kern="100">
                  <a:effectLst/>
                  <a:latin typeface="Calibri" panose="020F0502020204030204" pitchFamily="34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活動三 躲貓貓</a:t>
              </a:r>
              <a:endParaRPr lang="zh-TW" sz="1200" kern="100">
                <a:effectLst/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endParaRPr>
            </a:p>
            <a:p>
              <a:pPr algn="ctr">
                <a:spcAft>
                  <a:spcPts val="0"/>
                </a:spcAft>
              </a:pPr>
              <a:r>
                <a:rPr lang="zh-TW" sz="1200" kern="100">
                  <a:effectLst/>
                  <a:latin typeface="Calibri" panose="020F0502020204030204" pitchFamily="34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〈教學時間一節〉</a:t>
              </a:r>
              <a:endParaRPr lang="zh-TW" sz="1200" kern="100">
                <a:effectLst/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endParaRPr>
            </a:p>
            <a:p>
              <a:pPr>
                <a:spcAft>
                  <a:spcPts val="0"/>
                </a:spcAft>
              </a:pPr>
              <a:r>
                <a:rPr lang="en-US" sz="1200" kern="100">
                  <a:effectLst/>
                  <a:latin typeface="標楷體" panose="03000509000000000000" pitchFamily="65" charset="-120"/>
                  <a:ea typeface="新細明體" panose="02020500000000000000" pitchFamily="18" charset="-120"/>
                  <a:cs typeface="Times New Roman" panose="02020603050405020304" pitchFamily="18" charset="0"/>
                </a:rPr>
                <a:t>★</a:t>
              </a:r>
              <a:r>
                <a:rPr lang="zh-TW" sz="1200" kern="100">
                  <a:effectLst/>
                  <a:latin typeface="Calibri" panose="020F0502020204030204" pitchFamily="34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學習目標：</a:t>
              </a:r>
              <a:endParaRPr lang="zh-TW" sz="1200" kern="100">
                <a:effectLst/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endParaRPr>
            </a:p>
            <a:p>
              <a:pPr marL="152400" indent="-152400" algn="just">
                <a:spcAft>
                  <a:spcPts val="0"/>
                </a:spcAft>
              </a:pPr>
              <a:r>
                <a:rPr lang="en-US" sz="1200" kern="100">
                  <a:effectLst/>
                  <a:latin typeface="標楷體" panose="03000509000000000000" pitchFamily="65" charset="-120"/>
                  <a:ea typeface="新細明體" panose="02020500000000000000" pitchFamily="18" charset="-120"/>
                  <a:cs typeface="Times New Roman" panose="02020603050405020304" pitchFamily="18" charset="0"/>
                </a:rPr>
                <a:t>1.</a:t>
              </a:r>
              <a:r>
                <a:rPr lang="zh-TW" sz="1200" kern="100">
                  <a:effectLst/>
                  <a:latin typeface="Calibri" panose="020F0502020204030204" pitchFamily="34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能分享影片內容</a:t>
              </a:r>
              <a:endParaRPr lang="zh-TW" sz="1200" kern="100">
                <a:effectLst/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endParaRPr>
            </a:p>
            <a:p>
              <a:pPr marL="152400" indent="-152400" algn="just">
                <a:spcAft>
                  <a:spcPts val="0"/>
                </a:spcAft>
              </a:pPr>
              <a:r>
                <a:rPr lang="en-US" sz="1200" kern="100">
                  <a:effectLst/>
                  <a:latin typeface="標楷體" panose="03000509000000000000" pitchFamily="65" charset="-120"/>
                  <a:ea typeface="新細明體" panose="02020500000000000000" pitchFamily="18" charset="-120"/>
                  <a:cs typeface="Times New Roman" panose="02020603050405020304" pitchFamily="18" charset="0"/>
                </a:rPr>
                <a:t>2.</a:t>
              </a:r>
              <a:r>
                <a:rPr lang="zh-TW" sz="1200" kern="100">
                  <a:effectLst/>
                  <a:latin typeface="Calibri" panose="020F0502020204030204" pitchFamily="34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能在教室裡選擇出正確防震的地點。</a:t>
              </a:r>
              <a:endParaRPr lang="zh-TW" sz="1200" kern="100">
                <a:effectLst/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endParaRPr>
            </a:p>
            <a:p>
              <a:pPr marL="152400" indent="-152400" algn="just">
                <a:spcAft>
                  <a:spcPts val="0"/>
                </a:spcAft>
              </a:pPr>
              <a:r>
                <a:rPr lang="en-US" sz="1200" kern="100">
                  <a:effectLst/>
                  <a:latin typeface="標楷體" panose="03000509000000000000" pitchFamily="65" charset="-120"/>
                  <a:ea typeface="新細明體" panose="02020500000000000000" pitchFamily="18" charset="-120"/>
                  <a:cs typeface="Times New Roman" panose="02020603050405020304" pitchFamily="18" charset="0"/>
                </a:rPr>
                <a:t>3.</a:t>
              </a:r>
              <a:r>
                <a:rPr lang="zh-TW" sz="1200" kern="100">
                  <a:effectLst/>
                  <a:latin typeface="Calibri" panose="020F0502020204030204" pitchFamily="34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能完成學習單</a:t>
              </a:r>
              <a:endParaRPr lang="zh-TW" sz="1200" kern="100">
                <a:effectLst/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endParaRPr>
            </a:p>
          </p:txBody>
        </p:sp>
        <p:sp>
          <p:nvSpPr>
            <p:cNvPr id="30" name="AutoShape 7"/>
            <p:cNvSpPr>
              <a:spLocks noChangeArrowheads="1"/>
            </p:cNvSpPr>
            <p:nvPr/>
          </p:nvSpPr>
          <p:spPr bwMode="auto">
            <a:xfrm>
              <a:off x="4841" y="10327"/>
              <a:ext cx="2817" cy="380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zh-TW" sz="1200" kern="100">
                  <a:effectLst/>
                  <a:latin typeface="Calibri" panose="020F0502020204030204" pitchFamily="34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活動四 校園紅綠燈</a:t>
              </a:r>
              <a:endParaRPr lang="zh-TW" sz="1200" kern="100">
                <a:effectLst/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endParaRPr>
            </a:p>
            <a:p>
              <a:pPr algn="ctr">
                <a:spcAft>
                  <a:spcPts val="0"/>
                </a:spcAft>
              </a:pPr>
              <a:r>
                <a:rPr lang="zh-TW" sz="1200" kern="100">
                  <a:effectLst/>
                  <a:latin typeface="Calibri" panose="020F0502020204030204" pitchFamily="34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〈教學時間一節〉</a:t>
              </a:r>
              <a:endParaRPr lang="zh-TW" sz="1200" kern="100">
                <a:effectLst/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endParaRPr>
            </a:p>
            <a:p>
              <a:pPr>
                <a:spcAft>
                  <a:spcPts val="0"/>
                </a:spcAft>
              </a:pPr>
              <a:r>
                <a:rPr lang="en-US" sz="1200" kern="100">
                  <a:effectLst/>
                  <a:latin typeface="標楷體" panose="03000509000000000000" pitchFamily="65" charset="-120"/>
                  <a:ea typeface="新細明體" panose="02020500000000000000" pitchFamily="18" charset="-120"/>
                  <a:cs typeface="Times New Roman" panose="02020603050405020304" pitchFamily="18" charset="0"/>
                </a:rPr>
                <a:t>★</a:t>
              </a:r>
              <a:r>
                <a:rPr lang="zh-TW" sz="1200" kern="100">
                  <a:effectLst/>
                  <a:latin typeface="Calibri" panose="020F0502020204030204" pitchFamily="34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學習目標：</a:t>
              </a:r>
              <a:endParaRPr lang="zh-TW" sz="1200" kern="100">
                <a:effectLst/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endParaRPr>
            </a:p>
            <a:p>
              <a:pPr marL="152400" indent="-152400" algn="just">
                <a:spcAft>
                  <a:spcPts val="0"/>
                </a:spcAft>
              </a:pPr>
              <a:r>
                <a:rPr lang="en-US" sz="1200" kern="100">
                  <a:effectLst/>
                  <a:latin typeface="標楷體" panose="03000509000000000000" pitchFamily="65" charset="-120"/>
                  <a:ea typeface="新細明體" panose="02020500000000000000" pitchFamily="18" charset="-120"/>
                  <a:cs typeface="Times New Roman" panose="02020603050405020304" pitchFamily="18" charset="0"/>
                </a:rPr>
                <a:t>1.</a:t>
              </a:r>
              <a:r>
                <a:rPr lang="zh-TW" sz="1200" kern="100">
                  <a:effectLst/>
                  <a:latin typeface="Calibri" panose="020F0502020204030204" pitchFamily="34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能清楚了解校園平面圖的地理位置。</a:t>
              </a:r>
              <a:endParaRPr lang="zh-TW" sz="1200" kern="100">
                <a:effectLst/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endParaRPr>
            </a:p>
            <a:p>
              <a:pPr marL="152400" indent="-152400" algn="just">
                <a:lnSpc>
                  <a:spcPts val="1800"/>
                </a:lnSpc>
                <a:spcAft>
                  <a:spcPts val="0"/>
                </a:spcAft>
              </a:pPr>
              <a:r>
                <a:rPr lang="en-US" sz="1200" kern="100">
                  <a:effectLst/>
                  <a:latin typeface="標楷體" panose="03000509000000000000" pitchFamily="65" charset="-120"/>
                  <a:ea typeface="新細明體" panose="02020500000000000000" pitchFamily="18" charset="-120"/>
                  <a:cs typeface="Times New Roman" panose="02020603050405020304" pitchFamily="18" charset="0"/>
                </a:rPr>
                <a:t>2.</a:t>
              </a:r>
              <a:r>
                <a:rPr lang="zh-TW" sz="1200" kern="100">
                  <a:effectLst/>
                  <a:latin typeface="Calibri" panose="020F0502020204030204" pitchFamily="34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能參與防震實地演練</a:t>
              </a:r>
              <a:endParaRPr lang="zh-TW" sz="1200" kern="100">
                <a:effectLst/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58808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95536" y="1772816"/>
            <a:ext cx="8568952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TW" altLang="zh-TW" sz="2800" kern="1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參、</a:t>
            </a:r>
            <a:r>
              <a:rPr lang="zh-TW" altLang="zh-TW" sz="2800" b="1" kern="1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教學</a:t>
            </a:r>
            <a:r>
              <a:rPr lang="zh-TW" altLang="zh-TW" sz="2800" b="1" kern="100" dirty="0" smtClean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目標</a:t>
            </a:r>
            <a:endParaRPr lang="en-US" altLang="zh-TW" sz="2800" b="1" kern="100" dirty="0" smtClean="0">
              <a:latin typeface="標楷體" panose="03000509000000000000" pitchFamily="65" charset="-12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zh-TW" altLang="zh-TW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TW" sz="2800" kern="1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     </a:t>
            </a:r>
            <a:r>
              <a:rPr lang="zh-TW" altLang="zh-TW" sz="2800" kern="1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一、建立學生正確的災害知識與概念。</a:t>
            </a:r>
          </a:p>
          <a:p>
            <a:pPr>
              <a:spcAft>
                <a:spcPts val="0"/>
              </a:spcAft>
            </a:pPr>
            <a:r>
              <a:rPr lang="en-US" altLang="zh-TW" sz="2800" kern="1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     </a:t>
            </a:r>
            <a:r>
              <a:rPr lang="zh-TW" altLang="zh-TW" sz="2800" kern="1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二、訓練自我保護能力與培養積極防備態度。</a:t>
            </a:r>
          </a:p>
          <a:p>
            <a:pPr>
              <a:spcAft>
                <a:spcPts val="0"/>
              </a:spcAft>
            </a:pPr>
            <a:r>
              <a:rPr lang="en-US" altLang="zh-TW" sz="2800" kern="1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     </a:t>
            </a:r>
            <a:r>
              <a:rPr lang="zh-TW" altLang="zh-TW" sz="2800" kern="1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三、培養學生具備各類災害之警覺意識。</a:t>
            </a:r>
          </a:p>
          <a:p>
            <a:pPr>
              <a:spcAft>
                <a:spcPts val="0"/>
              </a:spcAft>
            </a:pPr>
            <a:r>
              <a:rPr lang="en-US" altLang="zh-TW" sz="2800" kern="1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     </a:t>
            </a:r>
            <a:r>
              <a:rPr lang="zh-TW" altLang="zh-TW" sz="2800" kern="1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四、培養學生正面積極的防災態度與價值觀。</a:t>
            </a:r>
          </a:p>
        </p:txBody>
      </p:sp>
    </p:spTree>
    <p:extLst>
      <p:ext uri="{BB962C8B-B14F-4D97-AF65-F5344CB8AC3E}">
        <p14:creationId xmlns:p14="http://schemas.microsoft.com/office/powerpoint/2010/main" val="3725045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群組 1"/>
          <p:cNvGrpSpPr/>
          <p:nvPr/>
        </p:nvGrpSpPr>
        <p:grpSpPr>
          <a:xfrm>
            <a:off x="455127" y="320875"/>
            <a:ext cx="2160239" cy="2016224"/>
            <a:chOff x="3317360" y="2644"/>
            <a:chExt cx="1358166" cy="1358166"/>
          </a:xfrm>
          <a:scene3d>
            <a:camera prst="orthographicFront"/>
            <a:lightRig rig="flat" dir="t"/>
          </a:scene3d>
        </p:grpSpPr>
        <p:sp>
          <p:nvSpPr>
            <p:cNvPr id="3" name="橢圓 2"/>
            <p:cNvSpPr/>
            <p:nvPr/>
          </p:nvSpPr>
          <p:spPr>
            <a:xfrm>
              <a:off x="3317360" y="2644"/>
              <a:ext cx="1358166" cy="1358166"/>
            </a:xfrm>
            <a:prstGeom prst="ellipse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2">
                <a:hueOff val="0"/>
                <a:satOff val="0"/>
                <a:lumOff val="0"/>
                <a:alphaOff val="0"/>
              </a:schemeClr>
            </a:fillRef>
            <a:effectRef idx="1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4" name="橢圓 4"/>
            <p:cNvSpPr/>
            <p:nvPr/>
          </p:nvSpPr>
          <p:spPr>
            <a:xfrm>
              <a:off x="3516259" y="201543"/>
              <a:ext cx="960368" cy="96036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TW" altLang="en-US" sz="4400" kern="1200" dirty="0" smtClean="0">
                  <a:latin typeface="標楷體" pitchFamily="65" charset="-120"/>
                  <a:ea typeface="標楷體" pitchFamily="65" charset="-120"/>
                </a:rPr>
                <a:t>地牛翻身</a:t>
              </a:r>
              <a:endParaRPr lang="zh-TW" altLang="en-US" sz="4400" kern="1200" dirty="0">
                <a:latin typeface="標楷體" pitchFamily="65" charset="-120"/>
                <a:ea typeface="標楷體" pitchFamily="65" charset="-120"/>
              </a:endParaRPr>
            </a:p>
          </p:txBody>
        </p:sp>
      </p:grpSp>
      <p:pic>
        <p:nvPicPr>
          <p:cNvPr id="8" name="圖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585744"/>
            <a:ext cx="3360373" cy="2520280"/>
          </a:xfrm>
          <a:prstGeom prst="rect">
            <a:avLst/>
          </a:prstGeom>
        </p:spPr>
      </p:pic>
      <p:pic>
        <p:nvPicPr>
          <p:cNvPr id="9" name="圖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871" y="3501008"/>
            <a:ext cx="3419872" cy="2564904"/>
          </a:xfrm>
          <a:prstGeom prst="rect">
            <a:avLst/>
          </a:prstGeom>
        </p:spPr>
      </p:pic>
      <p:pic>
        <p:nvPicPr>
          <p:cNvPr id="10" name="圖片 9">
            <a:hlinkClick r:id="rId4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8990" y="2135229"/>
            <a:ext cx="1274705" cy="97486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788024" y="4521850"/>
            <a:ext cx="41399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觀看「地震是什麼」動畫</a:t>
            </a:r>
          </a:p>
        </p:txBody>
      </p:sp>
      <p:sp>
        <p:nvSpPr>
          <p:cNvPr id="12" name="文字方塊 11"/>
          <p:cNvSpPr txBox="1"/>
          <p:nvPr/>
        </p:nvSpPr>
        <p:spPr>
          <a:xfrm>
            <a:off x="710387" y="2564270"/>
            <a:ext cx="2952328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zh-TW" altLang="en-US" sz="240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資訊螎入教學</a:t>
            </a:r>
            <a:endParaRPr lang="zh-TW" altLang="en-US" sz="2400" dirty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346120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95536" y="212330"/>
            <a:ext cx="339421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400" dirty="0" smtClean="0">
                <a:ea typeface="標楷體" panose="03000509000000000000" pitchFamily="65" charset="-120"/>
                <a:cs typeface="Times New Roman" panose="02020603050405020304" pitchFamily="18" charset="0"/>
              </a:rPr>
              <a:t>老師</a:t>
            </a:r>
            <a:r>
              <a:rPr lang="zh-TW" altLang="zh-TW" sz="2400" dirty="0" smtClean="0">
                <a:ea typeface="標楷體" panose="03000509000000000000" pitchFamily="65" charset="-120"/>
                <a:cs typeface="Times New Roman" panose="02020603050405020304" pitchFamily="18" charset="0"/>
              </a:rPr>
              <a:t>運用</a:t>
            </a:r>
            <a:r>
              <a:rPr lang="zh-TW" altLang="zh-TW" sz="2400" dirty="0">
                <a:ea typeface="標楷體" panose="03000509000000000000" pitchFamily="65" charset="-120"/>
                <a:cs typeface="Times New Roman" panose="02020603050405020304" pitchFamily="18" charset="0"/>
              </a:rPr>
              <a:t>繪本故事，引導孩子說出地震經驗。</a:t>
            </a:r>
            <a:endParaRPr lang="zh-TW" altLang="en-US" sz="2400" dirty="0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6887" y="1203714"/>
            <a:ext cx="4139952" cy="2328723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8354" y="3861048"/>
            <a:ext cx="4211960" cy="236922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65922" y="4293096"/>
            <a:ext cx="283792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zh-TW" sz="24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能運用五官觀察來</a:t>
            </a:r>
            <a:r>
              <a:rPr lang="zh-TW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探究環境</a:t>
            </a:r>
            <a:r>
              <a:rPr lang="zh-TW" altLang="zh-TW" sz="24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中的事物。</a:t>
            </a:r>
            <a:endParaRPr lang="zh-TW" altLang="en-US" sz="2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8" name="圖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806" y="1203714"/>
            <a:ext cx="1980158" cy="2331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6989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5" y="4244687"/>
            <a:ext cx="3659899" cy="2006212"/>
          </a:xfrm>
          <a:prstGeom prst="rect">
            <a:avLst/>
          </a:prstGeom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258023"/>
            <a:ext cx="3659899" cy="2106234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258023"/>
            <a:ext cx="3744416" cy="210623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051720" y="3606355"/>
            <a:ext cx="51090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zh-TW" sz="2400" dirty="0">
                <a:ea typeface="標楷體" panose="03000509000000000000" pitchFamily="65" charset="-120"/>
                <a:cs typeface="Times New Roman" panose="02020603050405020304" pitchFamily="18" charset="0"/>
              </a:rPr>
              <a:t>能依照自己所觀察到的現象說出來。</a:t>
            </a:r>
            <a:endParaRPr lang="zh-TW" altLang="en-US" sz="2400" dirty="0"/>
          </a:p>
        </p:txBody>
      </p:sp>
      <p:sp>
        <p:nvSpPr>
          <p:cNvPr id="7" name="矩形 6"/>
          <p:cNvSpPr/>
          <p:nvPr/>
        </p:nvSpPr>
        <p:spPr>
          <a:xfrm>
            <a:off x="1764089" y="535798"/>
            <a:ext cx="60324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zh-TW" sz="2400" dirty="0">
                <a:ea typeface="標楷體" panose="03000509000000000000" pitchFamily="65" charset="-120"/>
                <a:cs typeface="Times New Roman" panose="02020603050405020304" pitchFamily="18" charset="0"/>
              </a:rPr>
              <a:t>由系列的觀測資料，說出一個變動的事件。</a:t>
            </a:r>
            <a:endParaRPr lang="zh-TW" altLang="en-US" sz="2400" dirty="0"/>
          </a:p>
        </p:txBody>
      </p:sp>
      <p:pic>
        <p:nvPicPr>
          <p:cNvPr id="8" name="圖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0300" y="4183229"/>
            <a:ext cx="3752140" cy="2067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213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3573016"/>
            <a:ext cx="4248472" cy="238976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圖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1062790"/>
            <a:ext cx="3960440" cy="222774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矩形 3"/>
          <p:cNvSpPr/>
          <p:nvPr/>
        </p:nvSpPr>
        <p:spPr>
          <a:xfrm>
            <a:off x="177939" y="1988840"/>
            <a:ext cx="418576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zh-TW" sz="2400" dirty="0">
                <a:solidFill>
                  <a:srgbClr val="00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教師歸納整理本節上課</a:t>
            </a:r>
            <a:r>
              <a:rPr lang="zh-TW" altLang="zh-TW" sz="2400" dirty="0" smtClean="0">
                <a:solidFill>
                  <a:srgbClr val="00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重點</a:t>
            </a:r>
            <a:r>
              <a:rPr lang="zh-TW" altLang="en-US" sz="2400" dirty="0" smtClean="0">
                <a:solidFill>
                  <a:srgbClr val="00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，</a:t>
            </a:r>
            <a:endParaRPr lang="en-US" altLang="zh-TW" sz="2400" dirty="0" smtClean="0">
              <a:solidFill>
                <a:srgbClr val="000000"/>
              </a:solidFill>
              <a:latin typeface="標楷體" panose="03000509000000000000" pitchFamily="65" charset="-12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r>
              <a:rPr lang="zh-TW" altLang="en-US" sz="2400" dirty="0" smtClean="0">
                <a:solidFill>
                  <a:srgbClr val="00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強化學生對地震的認知。</a:t>
            </a:r>
            <a:endParaRPr lang="en-US" altLang="zh-TW" sz="2400" dirty="0" smtClean="0">
              <a:solidFill>
                <a:srgbClr val="000000"/>
              </a:solidFill>
              <a:latin typeface="標楷體" panose="03000509000000000000" pitchFamily="65" charset="-12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5094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569" y="4149080"/>
            <a:ext cx="3942415" cy="2211710"/>
          </a:xfrm>
          <a:prstGeom prst="rect">
            <a:avLst/>
          </a:prstGeom>
        </p:spPr>
      </p:pic>
      <p:pic>
        <p:nvPicPr>
          <p:cNvPr id="3" name="圖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7454" y="4149080"/>
            <a:ext cx="3931929" cy="2211710"/>
          </a:xfrm>
          <a:prstGeom prst="rect">
            <a:avLst/>
          </a:prstGeom>
        </p:spPr>
      </p:pic>
      <p:pic>
        <p:nvPicPr>
          <p:cNvPr id="4" name="圖片 3">
            <a:hlinkClick r:id="rId4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5225" y="2044975"/>
            <a:ext cx="1396102" cy="901835"/>
          </a:xfrm>
          <a:prstGeom prst="rect">
            <a:avLst/>
          </a:prstGeom>
        </p:spPr>
      </p:pic>
      <p:grpSp>
        <p:nvGrpSpPr>
          <p:cNvPr id="5" name="群組 4"/>
          <p:cNvGrpSpPr/>
          <p:nvPr/>
        </p:nvGrpSpPr>
        <p:grpSpPr>
          <a:xfrm>
            <a:off x="528929" y="244775"/>
            <a:ext cx="1800200" cy="1800200"/>
            <a:chOff x="5083905" y="1769188"/>
            <a:chExt cx="1358166" cy="1358166"/>
          </a:xfrm>
          <a:scene3d>
            <a:camera prst="orthographicFront"/>
            <a:lightRig rig="flat" dir="t"/>
          </a:scene3d>
        </p:grpSpPr>
        <p:sp>
          <p:nvSpPr>
            <p:cNvPr id="6" name="橢圓 5"/>
            <p:cNvSpPr/>
            <p:nvPr/>
          </p:nvSpPr>
          <p:spPr>
            <a:xfrm>
              <a:off x="5083905" y="1769188"/>
              <a:ext cx="1358166" cy="1358166"/>
            </a:xfrm>
            <a:prstGeom prst="ellipse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2">
                <a:hueOff val="1560506"/>
                <a:satOff val="-1946"/>
                <a:lumOff val="458"/>
                <a:alphaOff val="0"/>
              </a:schemeClr>
            </a:fillRef>
            <a:effectRef idx="1">
              <a:schemeClr val="accent2">
                <a:hueOff val="1560506"/>
                <a:satOff val="-1946"/>
                <a:lumOff val="458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7" name="橢圓 4"/>
            <p:cNvSpPr/>
            <p:nvPr/>
          </p:nvSpPr>
          <p:spPr>
            <a:xfrm>
              <a:off x="5282804" y="1968087"/>
              <a:ext cx="960368" cy="96036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TW" altLang="en-US" sz="4400" kern="1200" dirty="0" smtClean="0">
                  <a:latin typeface="標楷體" pitchFamily="65" charset="-120"/>
                  <a:ea typeface="標楷體" pitchFamily="65" charset="-120"/>
                </a:rPr>
                <a:t>背包課</a:t>
              </a:r>
              <a:endParaRPr lang="zh-TW" altLang="en-US" sz="4400" kern="1200" dirty="0">
                <a:latin typeface="標楷體" pitchFamily="65" charset="-120"/>
                <a:ea typeface="標楷體" pitchFamily="65" charset="-120"/>
              </a:endParaRPr>
            </a:p>
          </p:txBody>
        </p:sp>
      </p:grpSp>
      <p:pic>
        <p:nvPicPr>
          <p:cNvPr id="8" name="圖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525203"/>
            <a:ext cx="3931929" cy="2326552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38921" y="2230611"/>
            <a:ext cx="27363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播放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「防災教育宣導短片</a:t>
            </a:r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-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防震篇」</a:t>
            </a:r>
          </a:p>
        </p:txBody>
      </p:sp>
      <p:sp>
        <p:nvSpPr>
          <p:cNvPr id="10" name="矩形 9"/>
          <p:cNvSpPr/>
          <p:nvPr/>
        </p:nvSpPr>
        <p:spPr>
          <a:xfrm>
            <a:off x="1649101" y="3606522"/>
            <a:ext cx="60324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zh-TW" sz="2400" dirty="0">
                <a:ea typeface="標楷體" panose="03000509000000000000" pitchFamily="65" charset="-120"/>
                <a:cs typeface="Times New Roman" panose="02020603050405020304" pitchFamily="18" charset="0"/>
              </a:rPr>
              <a:t>老師事先準備各式各樣的圖卡及防災背包。</a:t>
            </a:r>
            <a:endParaRPr lang="zh-TW" altLang="en-US" sz="2400" dirty="0"/>
          </a:p>
        </p:txBody>
      </p:sp>
      <p:sp>
        <p:nvSpPr>
          <p:cNvPr id="11" name="文字方塊 10"/>
          <p:cNvSpPr txBox="1"/>
          <p:nvPr/>
        </p:nvSpPr>
        <p:spPr>
          <a:xfrm>
            <a:off x="2592762" y="1352545"/>
            <a:ext cx="2150939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zh-TW" altLang="en-US" sz="240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資訊螎入教學</a:t>
            </a:r>
            <a:endParaRPr lang="zh-TW" altLang="en-US" sz="2400" dirty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803529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1">
          <a:schemeClr val="accent1"/>
        </a:fillRef>
        <a:effectRef idx="1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/>
      <a:lstStyle/>
    </a:txDef>
  </a:objectDefaults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7662</TotalTime>
  <Words>941</Words>
  <Application>Microsoft Office PowerPoint</Application>
  <PresentationFormat>如螢幕大小 (4:3)</PresentationFormat>
  <Paragraphs>83</Paragraphs>
  <Slides>24</Slides>
  <Notes>1</Notes>
  <HiddenSlides>0</HiddenSlides>
  <MMClips>0</MMClips>
  <ScaleCrop>false</ScaleCrop>
  <HeadingPairs>
    <vt:vector size="6" baseType="variant">
      <vt:variant>
        <vt:lpstr>使用字型</vt:lpstr>
      </vt:variant>
      <vt:variant>
        <vt:i4>8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24</vt:i4>
      </vt:variant>
    </vt:vector>
  </HeadingPairs>
  <TitlesOfParts>
    <vt:vector size="33" baseType="lpstr">
      <vt:lpstr>微軟正黑體</vt:lpstr>
      <vt:lpstr>新細明體</vt:lpstr>
      <vt:lpstr>標楷體</vt:lpstr>
      <vt:lpstr>Arial</vt:lpstr>
      <vt:lpstr>Calibri</vt:lpstr>
      <vt:lpstr>Ebrima</vt:lpstr>
      <vt:lpstr>Times New Roman</vt:lpstr>
      <vt:lpstr>Vijaya</vt:lpstr>
      <vt:lpstr>Office 佈景主題</vt:lpstr>
      <vt:lpstr>桃園市平鎮區山豐國民小學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山豐國小</dc:creator>
  <cp:lastModifiedBy>User</cp:lastModifiedBy>
  <cp:revision>237</cp:revision>
  <cp:lastPrinted>2017-10-30T23:24:46Z</cp:lastPrinted>
  <dcterms:created xsi:type="dcterms:W3CDTF">2016-06-14T14:27:33Z</dcterms:created>
  <dcterms:modified xsi:type="dcterms:W3CDTF">2017-10-31T01:44:49Z</dcterms:modified>
</cp:coreProperties>
</file>