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9"/>
  </p:notesMasterIdLst>
  <p:sldIdLst>
    <p:sldId id="263" r:id="rId2"/>
    <p:sldId id="259" r:id="rId3"/>
    <p:sldId id="260" r:id="rId4"/>
    <p:sldId id="262" r:id="rId5"/>
    <p:sldId id="264" r:id="rId6"/>
    <p:sldId id="261" r:id="rId7"/>
    <p:sldId id="265" r:id="rId8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D5C5"/>
    <a:srgbClr val="D4D4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183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E8F052-A500-4180-A69F-59EEDAB80085}" type="datetimeFigureOut">
              <a:rPr lang="zh-TW" altLang="en-US" smtClean="0"/>
              <a:t>2021/12/3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1739E4-3B53-4BF9-8EE1-6DDDEA7DCC5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2551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B5CF4-E4BA-47F7-9119-BFE8B2563EBB}" type="datetimeFigureOut">
              <a:rPr lang="zh-TW" altLang="en-US" smtClean="0"/>
              <a:pPr/>
              <a:t>2021/12/3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7CC4-8934-4645-A606-D9B3742AA9A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2373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B5CF4-E4BA-47F7-9119-BFE8B2563EBB}" type="datetimeFigureOut">
              <a:rPr lang="zh-TW" altLang="en-US" smtClean="0"/>
              <a:pPr/>
              <a:t>2021/12/3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7CC4-8934-4645-A606-D9B3742AA9A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31825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B5CF4-E4BA-47F7-9119-BFE8B2563EBB}" type="datetimeFigureOut">
              <a:rPr lang="zh-TW" altLang="en-US" smtClean="0"/>
              <a:pPr/>
              <a:t>2021/12/3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7CC4-8934-4645-A606-D9B3742AA9A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84610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B5CF4-E4BA-47F7-9119-BFE8B2563EBB}" type="datetimeFigureOut">
              <a:rPr lang="zh-TW" altLang="en-US" smtClean="0"/>
              <a:pPr/>
              <a:t>2021/12/3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7CC4-8934-4645-A606-D9B3742AA9A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27471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B5CF4-E4BA-47F7-9119-BFE8B2563EBB}" type="datetimeFigureOut">
              <a:rPr lang="zh-TW" altLang="en-US" smtClean="0"/>
              <a:pPr/>
              <a:t>2021/12/3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7CC4-8934-4645-A606-D9B3742AA9A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968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B5CF4-E4BA-47F7-9119-BFE8B2563EBB}" type="datetimeFigureOut">
              <a:rPr lang="zh-TW" altLang="en-US" smtClean="0"/>
              <a:pPr/>
              <a:t>2021/12/3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7CC4-8934-4645-A606-D9B3742AA9A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69890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B5CF4-E4BA-47F7-9119-BFE8B2563EBB}" type="datetimeFigureOut">
              <a:rPr lang="zh-TW" altLang="en-US" smtClean="0"/>
              <a:pPr/>
              <a:t>2021/12/3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7CC4-8934-4645-A606-D9B3742AA9A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3786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B5CF4-E4BA-47F7-9119-BFE8B2563EBB}" type="datetimeFigureOut">
              <a:rPr lang="zh-TW" altLang="en-US" smtClean="0"/>
              <a:pPr/>
              <a:t>2021/12/3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7CC4-8934-4645-A606-D9B3742AA9A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02780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B5CF4-E4BA-47F7-9119-BFE8B2563EBB}" type="datetimeFigureOut">
              <a:rPr lang="zh-TW" altLang="en-US" smtClean="0"/>
              <a:pPr/>
              <a:t>2021/12/3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7CC4-8934-4645-A606-D9B3742AA9A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42922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B5CF4-E4BA-47F7-9119-BFE8B2563EBB}" type="datetimeFigureOut">
              <a:rPr lang="zh-TW" altLang="en-US" smtClean="0"/>
              <a:pPr/>
              <a:t>2021/12/3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7CC4-8934-4645-A606-D9B3742AA9A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09582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B5CF4-E4BA-47F7-9119-BFE8B2563EBB}" type="datetimeFigureOut">
              <a:rPr lang="zh-TW" altLang="en-US" smtClean="0"/>
              <a:pPr/>
              <a:t>2021/12/3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7CC4-8934-4645-A606-D9B3742AA9A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13416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t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圖片 9"/>
          <p:cNvPicPr>
            <a:picLocks noChangeAspect="1"/>
          </p:cNvPicPr>
          <p:nvPr userDrawn="1"/>
        </p:nvPicPr>
        <p:blipFill>
          <a:blip r:embed="rId1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108" y="1322365"/>
            <a:ext cx="5363481" cy="4323150"/>
          </a:xfrm>
          <a:prstGeom prst="rect">
            <a:avLst/>
          </a:prstGeom>
          <a:noFill/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矩形 8"/>
          <p:cNvSpPr/>
          <p:nvPr userDrawn="1"/>
        </p:nvSpPr>
        <p:spPr>
          <a:xfrm>
            <a:off x="-253218" y="-126609"/>
            <a:ext cx="9551963" cy="7090117"/>
          </a:xfrm>
          <a:prstGeom prst="rect">
            <a:avLst/>
          </a:prstGeom>
          <a:solidFill>
            <a:srgbClr val="DFDFD3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B5CF4-E4BA-47F7-9119-BFE8B2563EBB}" type="datetimeFigureOut">
              <a:rPr lang="zh-TW" altLang="en-US" smtClean="0"/>
              <a:pPr/>
              <a:t>2021/12/3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07CC4-8934-4645-A606-D9B3742AA9A2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圖片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3873"/>
            <a:ext cx="9144000" cy="1816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028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&#22320;&#38663;&#38450;&#28797;&#22235;&#27493;&#39519;%20-%20YouTube%20(1080p).mp4" TargetMode="External"/><Relationship Id="rId2" Type="http://schemas.openxmlformats.org/officeDocument/2006/relationships/hyperlink" Target="https://www.youtube.com/watch?v=KEtUtA8lKm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C3VpKa7tcck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YnldNhdcm68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755576" y="3212976"/>
            <a:ext cx="7772400" cy="14700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zh-TW" altLang="en-US" sz="5400" dirty="0" smtClean="0">
                <a:latin typeface="標楷體" pitchFamily="65" charset="-120"/>
                <a:ea typeface="標楷體" pitchFamily="65" charset="-120"/>
              </a:rPr>
              <a:t>桃園市新屋區東</a:t>
            </a:r>
            <a:r>
              <a:rPr lang="zh-TW" altLang="en-US" sz="5400" dirty="0">
                <a:latin typeface="標楷體" pitchFamily="65" charset="-120"/>
                <a:ea typeface="標楷體" pitchFamily="65" charset="-120"/>
              </a:rPr>
              <a:t>明</a:t>
            </a:r>
            <a:r>
              <a:rPr lang="zh-TW" altLang="en-US" sz="5400" dirty="0" smtClean="0">
                <a:latin typeface="標楷體" pitchFamily="65" charset="-120"/>
                <a:ea typeface="標楷體" pitchFamily="65" charset="-120"/>
              </a:rPr>
              <a:t>國小</a:t>
            </a:r>
            <a:r>
              <a:rPr lang="en-US" altLang="zh-TW" sz="5400" dirty="0"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sz="5400" dirty="0">
                <a:latin typeface="標楷體" pitchFamily="65" charset="-120"/>
                <a:ea typeface="標楷體" pitchFamily="65" charset="-120"/>
              </a:rPr>
            </a:br>
            <a:r>
              <a:rPr lang="en-US" altLang="zh-TW" sz="5400" dirty="0" smtClean="0">
                <a:latin typeface="標楷體" pitchFamily="65" charset="-120"/>
                <a:ea typeface="標楷體" pitchFamily="65" charset="-120"/>
              </a:rPr>
              <a:t>106</a:t>
            </a:r>
            <a:r>
              <a:rPr lang="zh-TW" altLang="en-US" sz="5400" dirty="0" smtClean="0">
                <a:latin typeface="標楷體" pitchFamily="65" charset="-120"/>
                <a:ea typeface="標楷體" pitchFamily="65" charset="-120"/>
              </a:rPr>
              <a:t>學年度</a:t>
            </a:r>
            <a:r>
              <a:rPr lang="en-US" altLang="zh-TW" sz="5400" dirty="0"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sz="5400" dirty="0">
                <a:latin typeface="標楷體" pitchFamily="65" charset="-120"/>
                <a:ea typeface="標楷體" pitchFamily="65" charset="-120"/>
              </a:rPr>
            </a:br>
            <a:r>
              <a:rPr lang="zh-TW" altLang="en-US" sz="5400" dirty="0" smtClean="0">
                <a:latin typeface="標楷體" pitchFamily="65" charset="-120"/>
                <a:ea typeface="標楷體" pitchFamily="65" charset="-120"/>
              </a:rPr>
              <a:t>防災防震宣導</a:t>
            </a:r>
            <a:r>
              <a:rPr lang="zh-TW" altLang="en-US" sz="5400" dirty="0">
                <a:latin typeface="標楷體" pitchFamily="65" charset="-120"/>
                <a:ea typeface="標楷體" pitchFamily="65" charset="-120"/>
              </a:rPr>
              <a:t/>
            </a:r>
            <a:br>
              <a:rPr lang="zh-TW" altLang="en-US" sz="5400" dirty="0">
                <a:latin typeface="標楷體" pitchFamily="65" charset="-120"/>
                <a:ea typeface="標楷體" pitchFamily="65" charset="-120"/>
              </a:rPr>
            </a:br>
            <a:endParaRPr lang="zh-TW" altLang="en-US" sz="5400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475656" y="5517232"/>
            <a:ext cx="6400800" cy="694928"/>
          </a:xfrm>
        </p:spPr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106.09.14</a:t>
            </a:r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89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altLang="zh-TW" sz="4000" dirty="0" smtClean="0">
              <a:latin typeface="華康超特楷體" pitchFamily="65" charset="-120"/>
              <a:ea typeface="華康超特楷體" pitchFamily="65" charset="-120"/>
            </a:endParaRPr>
          </a:p>
          <a:p>
            <a:pPr algn="ctr">
              <a:buNone/>
            </a:pPr>
            <a:r>
              <a:rPr lang="zh-TW" altLang="zh-TW" sz="4000" dirty="0">
                <a:solidFill>
                  <a:srgbClr val="0070C0"/>
                </a:solidFill>
                <a:latin typeface="華康超特楷體" pitchFamily="65" charset="-120"/>
                <a:ea typeface="華康超特楷體" pitchFamily="65" charset="-120"/>
              </a:rPr>
              <a:t>日本</a:t>
            </a:r>
            <a:r>
              <a:rPr lang="en-US" altLang="zh-TW" sz="4000" dirty="0">
                <a:solidFill>
                  <a:srgbClr val="0070C0"/>
                </a:solidFill>
                <a:latin typeface="華康超特楷體" pitchFamily="65" charset="-120"/>
                <a:ea typeface="華康超特楷體" pitchFamily="65" charset="-120"/>
              </a:rPr>
              <a:t>311</a:t>
            </a:r>
            <a:r>
              <a:rPr lang="zh-TW" altLang="zh-TW" sz="4000" dirty="0">
                <a:solidFill>
                  <a:srgbClr val="0070C0"/>
                </a:solidFill>
                <a:latin typeface="華康超特楷體" pitchFamily="65" charset="-120"/>
                <a:ea typeface="華康超特楷體" pitchFamily="65" charset="-120"/>
              </a:rPr>
              <a:t>大地震全記錄</a:t>
            </a:r>
            <a:r>
              <a:rPr lang="en-US" altLang="zh-TW" sz="2400" u="sng" dirty="0" smtClean="0">
                <a:hlinkClick r:id="rId2"/>
              </a:rPr>
              <a:t>https</a:t>
            </a:r>
            <a:r>
              <a:rPr lang="en-US" altLang="zh-TW" sz="2400" u="sng" dirty="0">
                <a:hlinkClick r:id="rId2"/>
              </a:rPr>
              <a:t>://</a:t>
            </a:r>
            <a:r>
              <a:rPr lang="en-US" altLang="zh-TW" sz="2400" u="sng" dirty="0" err="1">
                <a:hlinkClick r:id="rId2"/>
              </a:rPr>
              <a:t>www.youtube.com</a:t>
            </a:r>
            <a:r>
              <a:rPr lang="en-US" altLang="zh-TW" sz="2400" u="sng" dirty="0">
                <a:hlinkClick r:id="rId2"/>
              </a:rPr>
              <a:t>/</a:t>
            </a:r>
            <a:r>
              <a:rPr lang="en-US" altLang="zh-TW" sz="2400" u="sng" dirty="0" err="1">
                <a:hlinkClick r:id="rId2"/>
              </a:rPr>
              <a:t>watch?v</a:t>
            </a:r>
            <a:r>
              <a:rPr lang="en-US" altLang="zh-TW" sz="2400" u="sng" dirty="0">
                <a:hlinkClick r:id="rId2"/>
              </a:rPr>
              <a:t>=</a:t>
            </a:r>
            <a:r>
              <a:rPr lang="en-US" altLang="zh-TW" sz="2400" u="sng" dirty="0" err="1">
                <a:hlinkClick r:id="rId2"/>
              </a:rPr>
              <a:t>KEtUtA8lKmA</a:t>
            </a:r>
            <a:endParaRPr lang="en-US" altLang="zh-TW" sz="4000" dirty="0">
              <a:latin typeface="華康超特楷體" pitchFamily="65" charset="-120"/>
              <a:ea typeface="華康超特楷體" pitchFamily="65" charset="-120"/>
            </a:endParaRPr>
          </a:p>
          <a:p>
            <a:pPr algn="ctr">
              <a:buNone/>
            </a:pPr>
            <a:endParaRPr lang="en-US" altLang="zh-TW" sz="4000" dirty="0" smtClean="0">
              <a:latin typeface="華康超特楷體" pitchFamily="65" charset="-120"/>
              <a:ea typeface="華康超特楷體" pitchFamily="65" charset="-120"/>
              <a:hlinkClick r:id="rId3" action="ppaction://hlinkfile"/>
            </a:endParaRPr>
          </a:p>
          <a:p>
            <a:pPr algn="ctr">
              <a:buNone/>
            </a:pPr>
            <a:r>
              <a:rPr lang="zh-TW" altLang="en-US" sz="4000" dirty="0">
                <a:solidFill>
                  <a:srgbClr val="0070C0"/>
                </a:solidFill>
                <a:latin typeface="華康超特楷體" pitchFamily="65" charset="-120"/>
                <a:ea typeface="華康超特楷體" pitchFamily="65" charset="-120"/>
              </a:rPr>
              <a:t>桃園市校園地震災害防災示範影片</a:t>
            </a:r>
            <a:r>
              <a:rPr lang="en-US" altLang="zh-TW" sz="2400" u="sng" dirty="0" smtClean="0">
                <a:hlinkClick r:id="rId4"/>
              </a:rPr>
              <a:t>https://</a:t>
            </a:r>
            <a:r>
              <a:rPr lang="en-US" altLang="zh-TW" sz="2400" u="sng" dirty="0" err="1" smtClean="0">
                <a:hlinkClick r:id="rId4"/>
              </a:rPr>
              <a:t>www.youtube.com</a:t>
            </a:r>
            <a:r>
              <a:rPr lang="en-US" altLang="zh-TW" sz="2400" u="sng" dirty="0" smtClean="0">
                <a:hlinkClick r:id="rId4"/>
              </a:rPr>
              <a:t>/</a:t>
            </a:r>
            <a:r>
              <a:rPr lang="en-US" altLang="zh-TW" sz="2400" u="sng" dirty="0" err="1" smtClean="0">
                <a:hlinkClick r:id="rId4"/>
              </a:rPr>
              <a:t>watch?v</a:t>
            </a:r>
            <a:r>
              <a:rPr lang="en-US" altLang="zh-TW" sz="2400" u="sng" dirty="0" smtClean="0">
                <a:hlinkClick r:id="rId4"/>
              </a:rPr>
              <a:t>=</a:t>
            </a:r>
            <a:r>
              <a:rPr lang="en-US" altLang="zh-TW" sz="2400" u="sng" dirty="0" err="1" smtClean="0">
                <a:hlinkClick r:id="rId4"/>
              </a:rPr>
              <a:t>C3VpKa7tcck</a:t>
            </a:r>
            <a:endParaRPr lang="zh-TW" altLang="en-US" sz="2400" dirty="0">
              <a:latin typeface="華康超特楷體" pitchFamily="65" charset="-120"/>
              <a:ea typeface="華康超特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59632" y="4221088"/>
            <a:ext cx="6400800" cy="1752600"/>
          </a:xfrm>
        </p:spPr>
        <p:txBody>
          <a:bodyPr>
            <a:normAutofit/>
          </a:bodyPr>
          <a:lstStyle/>
          <a:p>
            <a:r>
              <a:rPr lang="zh-TW" altLang="en-US" sz="6000" dirty="0" smtClean="0">
                <a:solidFill>
                  <a:srgbClr val="FF0000"/>
                </a:solidFill>
                <a:latin typeface="華康平劇體W7(P)" panose="040B0700000000000000" pitchFamily="82" charset="-120"/>
                <a:ea typeface="華康平劇體W7(P)" panose="040B0700000000000000" pitchFamily="82" charset="-120"/>
              </a:rPr>
              <a:t>要注意：保護頭部</a:t>
            </a:r>
            <a:r>
              <a:rPr lang="en-US" altLang="zh-TW" sz="6000" dirty="0" smtClean="0">
                <a:solidFill>
                  <a:srgbClr val="FF0000"/>
                </a:solidFill>
                <a:latin typeface="華康平劇體W7(P)" panose="040B0700000000000000" pitchFamily="82" charset="-120"/>
                <a:ea typeface="華康平劇體W7(P)" panose="040B0700000000000000" pitchFamily="82" charset="-120"/>
              </a:rPr>
              <a:t>!</a:t>
            </a:r>
            <a:endParaRPr lang="zh-TW" altLang="en-US" sz="6000" dirty="0">
              <a:solidFill>
                <a:srgbClr val="FF0000"/>
              </a:solidFill>
              <a:latin typeface="華康平劇體W7(P)" panose="040B0700000000000000" pitchFamily="82" charset="-120"/>
              <a:ea typeface="華康平劇體W7(P)" panose="040B0700000000000000" pitchFamily="82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75" y="1916832"/>
            <a:ext cx="9144000" cy="2247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41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zh-TW" altLang="en-US" sz="7200" dirty="0" smtClean="0">
                <a:solidFill>
                  <a:srgbClr val="FF0000"/>
                </a:solidFill>
                <a:latin typeface="華康平劇體W7(P)" panose="040B0700000000000000" pitchFamily="82" charset="-120"/>
                <a:ea typeface="華康平劇體W7(P)" panose="040B0700000000000000" pitchFamily="82" charset="-120"/>
              </a:rPr>
              <a:t>防震口訣：</a:t>
            </a:r>
            <a:endParaRPr lang="en-US" altLang="zh-TW" sz="7200" dirty="0" smtClean="0">
              <a:solidFill>
                <a:srgbClr val="FF0000"/>
              </a:solidFill>
              <a:latin typeface="華康平劇體W7(P)" panose="040B0700000000000000" pitchFamily="82" charset="-120"/>
              <a:ea typeface="華康平劇體W7(P)" panose="040B0700000000000000" pitchFamily="82" charset="-120"/>
            </a:endParaRPr>
          </a:p>
          <a:p>
            <a:pPr marL="0" indent="0" algn="ctr">
              <a:buNone/>
            </a:pPr>
            <a:r>
              <a:rPr lang="zh-TW" altLang="en-US" sz="7200" dirty="0" smtClean="0">
                <a:solidFill>
                  <a:srgbClr val="FF0000"/>
                </a:solidFill>
                <a:latin typeface="華康平劇體W7(P)" panose="040B0700000000000000" pitchFamily="82" charset="-120"/>
                <a:ea typeface="華康平劇體W7(P)" panose="040B0700000000000000" pitchFamily="82" charset="-120"/>
              </a:rPr>
              <a:t>躲、開、關、</a:t>
            </a:r>
            <a:r>
              <a:rPr lang="zh-TW" altLang="en-US" sz="7200" dirty="0">
                <a:solidFill>
                  <a:srgbClr val="FF0000"/>
                </a:solidFill>
                <a:latin typeface="華康平劇體W7(P)" panose="040B0700000000000000" pitchFamily="82" charset="-120"/>
                <a:ea typeface="華康平劇體W7(P)" panose="040B0700000000000000" pitchFamily="82" charset="-120"/>
              </a:rPr>
              <a:t>逃</a:t>
            </a:r>
            <a:endParaRPr lang="en-US" altLang="zh-TW" sz="7200" dirty="0" smtClean="0">
              <a:solidFill>
                <a:srgbClr val="FF0000"/>
              </a:solidFill>
              <a:latin typeface="華康平劇體W7(P)" panose="040B0700000000000000" pitchFamily="82" charset="-120"/>
              <a:ea typeface="華康平劇體W7(P)" panose="040B0700000000000000" pitchFamily="82" charset="-120"/>
            </a:endParaRPr>
          </a:p>
          <a:p>
            <a:pPr marL="0" indent="0">
              <a:buNone/>
            </a:pPr>
            <a:r>
              <a:rPr lang="zh-TW" altLang="en-US" sz="3600" dirty="0" smtClean="0"/>
              <a:t>（</a:t>
            </a:r>
            <a:r>
              <a:rPr lang="zh-TW" altLang="en-US" sz="3600" b="1" dirty="0"/>
              <a:t>躲</a:t>
            </a:r>
            <a:r>
              <a:rPr lang="zh-TW" altLang="en-US" sz="3600" dirty="0"/>
              <a:t>桌底、</a:t>
            </a:r>
            <a:r>
              <a:rPr lang="zh-TW" altLang="en-US" sz="3600" b="1" dirty="0"/>
              <a:t>開</a:t>
            </a:r>
            <a:r>
              <a:rPr lang="zh-TW" altLang="en-US" sz="3600" dirty="0"/>
              <a:t>大門、</a:t>
            </a:r>
            <a:r>
              <a:rPr lang="zh-TW" altLang="en-US" sz="3600" b="1" dirty="0"/>
              <a:t>關</a:t>
            </a:r>
            <a:r>
              <a:rPr lang="zh-TW" altLang="en-US" sz="3600" dirty="0"/>
              <a:t>爐火、逃出去）</a:t>
            </a:r>
            <a:endParaRPr lang="en-US" altLang="zh-TW" sz="3600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19226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zh-TW" altLang="en-US" sz="5400" dirty="0">
                <a:solidFill>
                  <a:srgbClr val="FF0000"/>
                </a:solidFill>
                <a:latin typeface="華康平劇體W7(P)" panose="040B0700000000000000" pitchFamily="82" charset="-120"/>
                <a:ea typeface="華康平劇體W7(P)" panose="040B0700000000000000" pitchFamily="82" charset="-120"/>
              </a:rPr>
              <a:t>移動到戶外避難場所時要</a:t>
            </a:r>
            <a:r>
              <a:rPr lang="zh-TW" altLang="en-US" sz="5400" dirty="0" smtClean="0">
                <a:solidFill>
                  <a:srgbClr val="FF0000"/>
                </a:solidFill>
                <a:latin typeface="華康平劇體W7(P)" panose="040B0700000000000000" pitchFamily="82" charset="-120"/>
                <a:ea typeface="華康平劇體W7(P)" panose="040B0700000000000000" pitchFamily="82" charset="-120"/>
              </a:rPr>
              <a:t>：</a:t>
            </a:r>
            <a:r>
              <a:rPr lang="en-US" altLang="zh-TW" sz="5400" dirty="0">
                <a:solidFill>
                  <a:srgbClr val="FF0000"/>
                </a:solidFill>
                <a:latin typeface="華康平劇體W7(P)" panose="040B0700000000000000" pitchFamily="82" charset="-120"/>
                <a:ea typeface="華康平劇體W7(P)" panose="040B0700000000000000" pitchFamily="82" charset="-120"/>
              </a:rPr>
              <a:t/>
            </a:r>
            <a:br>
              <a:rPr lang="en-US" altLang="zh-TW" sz="5400" dirty="0">
                <a:solidFill>
                  <a:srgbClr val="FF0000"/>
                </a:solidFill>
                <a:latin typeface="華康平劇體W7(P)" panose="040B0700000000000000" pitchFamily="82" charset="-120"/>
                <a:ea typeface="華康平劇體W7(P)" panose="040B0700000000000000" pitchFamily="82" charset="-120"/>
              </a:rPr>
            </a:br>
            <a:endParaRPr lang="zh-TW" altLang="en-US" sz="5400" dirty="0">
              <a:solidFill>
                <a:srgbClr val="FF0000"/>
              </a:solidFill>
              <a:latin typeface="華康平劇體W7(P)" panose="040B0700000000000000" pitchFamily="82" charset="-120"/>
              <a:ea typeface="華康平劇體W7(P)" panose="040B0700000000000000" pitchFamily="82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4535488" y="5085184"/>
            <a:ext cx="4608512" cy="1904020"/>
          </a:xfrm>
        </p:spPr>
        <p:txBody>
          <a:bodyPr>
            <a:normAutofit/>
          </a:bodyPr>
          <a:lstStyle/>
          <a:p>
            <a:r>
              <a:rPr lang="zh-TW" altLang="en-US" sz="6000" dirty="0" smtClean="0">
                <a:solidFill>
                  <a:schemeClr val="tx1"/>
                </a:solidFill>
                <a:latin typeface="華康平劇體W7(P)" panose="040B0700000000000000" pitchFamily="82" charset="-120"/>
                <a:ea typeface="華康平劇體W7(P)" panose="040B0700000000000000" pitchFamily="82" charset="-120"/>
              </a:rPr>
              <a:t>不</a:t>
            </a:r>
            <a:r>
              <a:rPr lang="zh-TW" altLang="en-US" sz="6000" dirty="0">
                <a:solidFill>
                  <a:schemeClr val="tx1"/>
                </a:solidFill>
                <a:latin typeface="華康平劇體W7(P)" panose="040B0700000000000000" pitchFamily="82" charset="-120"/>
                <a:ea typeface="華康平劇體W7(P)" panose="040B0700000000000000" pitchFamily="82" charset="-120"/>
              </a:rPr>
              <a:t>推</a:t>
            </a:r>
            <a:r>
              <a:rPr lang="zh-TW" altLang="en-US" sz="6000" dirty="0">
                <a:solidFill>
                  <a:srgbClr val="FF0000"/>
                </a:solidFill>
                <a:latin typeface="華康平劇體W7(P)" panose="040B0700000000000000" pitchFamily="82" charset="-120"/>
                <a:ea typeface="華康平劇體W7(P)" panose="040B0700000000000000" pitchFamily="82" charset="-120"/>
              </a:rPr>
              <a:t>擠</a:t>
            </a:r>
          </a:p>
        </p:txBody>
      </p:sp>
      <p:sp>
        <p:nvSpPr>
          <p:cNvPr id="4" name="副標題 2"/>
          <p:cNvSpPr txBox="1">
            <a:spLocks/>
          </p:cNvSpPr>
          <p:nvPr/>
        </p:nvSpPr>
        <p:spPr>
          <a:xfrm>
            <a:off x="2126518" y="3803748"/>
            <a:ext cx="4968552" cy="14150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sz="6000" dirty="0" smtClean="0">
                <a:solidFill>
                  <a:schemeClr val="tx1"/>
                </a:solidFill>
                <a:latin typeface="華康平劇體W7(P)" panose="040B0700000000000000" pitchFamily="82" charset="-120"/>
                <a:ea typeface="華康平劇體W7(P)" panose="040B0700000000000000" pitchFamily="82" charset="-120"/>
              </a:rPr>
              <a:t>不</a:t>
            </a:r>
            <a:r>
              <a:rPr lang="zh-TW" altLang="en-US" sz="6000" dirty="0" smtClean="0">
                <a:solidFill>
                  <a:srgbClr val="FF0000"/>
                </a:solidFill>
                <a:latin typeface="華康平劇體W7(P)" panose="040B0700000000000000" pitchFamily="82" charset="-120"/>
                <a:ea typeface="華康平劇體W7(P)" panose="040B0700000000000000" pitchFamily="82" charset="-120"/>
              </a:rPr>
              <a:t>急</a:t>
            </a:r>
            <a:r>
              <a:rPr lang="zh-TW" altLang="en-US" sz="6000" dirty="0" smtClean="0">
                <a:solidFill>
                  <a:schemeClr val="tx1"/>
                </a:solidFill>
                <a:latin typeface="華康平劇體W7(P)" panose="040B0700000000000000" pitchFamily="82" charset="-120"/>
                <a:ea typeface="華康平劇體W7(P)" panose="040B0700000000000000" pitchFamily="82" charset="-120"/>
              </a:rPr>
              <a:t>跑</a:t>
            </a:r>
            <a:endParaRPr lang="zh-TW" altLang="en-US" sz="6000" dirty="0">
              <a:solidFill>
                <a:schemeClr val="tx1"/>
              </a:solidFill>
              <a:latin typeface="華康平劇體W7(P)" panose="040B0700000000000000" pitchFamily="82" charset="-120"/>
              <a:ea typeface="華康平劇體W7(P)" panose="040B0700000000000000" pitchFamily="82" charset="-120"/>
            </a:endParaRPr>
          </a:p>
        </p:txBody>
      </p:sp>
      <p:sp>
        <p:nvSpPr>
          <p:cNvPr id="5" name="副標題 2"/>
          <p:cNvSpPr txBox="1">
            <a:spLocks/>
          </p:cNvSpPr>
          <p:nvPr/>
        </p:nvSpPr>
        <p:spPr>
          <a:xfrm>
            <a:off x="-252536" y="3156348"/>
            <a:ext cx="4824536" cy="10315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sz="6000" dirty="0" smtClean="0">
                <a:solidFill>
                  <a:schemeClr val="tx1"/>
                </a:solidFill>
                <a:latin typeface="華康平劇體W7(P)" panose="040B0700000000000000" pitchFamily="82" charset="-120"/>
                <a:ea typeface="華康平劇體W7(P)" panose="040B0700000000000000" pitchFamily="82" charset="-120"/>
              </a:rPr>
              <a:t>不語</a:t>
            </a:r>
            <a:endParaRPr lang="zh-TW" altLang="en-US" sz="6000" dirty="0">
              <a:solidFill>
                <a:schemeClr val="tx1"/>
              </a:solidFill>
              <a:latin typeface="華康平劇體W7(P)" panose="040B0700000000000000" pitchFamily="82" charset="-120"/>
              <a:ea typeface="華康平劇體W7(P)" panose="040B0700000000000000" pitchFamily="82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42898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1008112"/>
          </a:xfrm>
        </p:spPr>
        <p:txBody>
          <a:bodyPr/>
          <a:lstStyle/>
          <a:p>
            <a:pPr marL="0" indent="0">
              <a:buNone/>
            </a:pPr>
            <a:r>
              <a:rPr lang="zh-TW" altLang="zh-TW" sz="3600" dirty="0">
                <a:solidFill>
                  <a:srgbClr val="FF0000"/>
                </a:solidFill>
                <a:latin typeface="華康平劇體W7(P)" panose="040B0700000000000000" pitchFamily="82" charset="-120"/>
                <a:ea typeface="華康平劇體W7(P)" panose="040B0700000000000000" pitchFamily="82" charset="-120"/>
              </a:rPr>
              <a:t>家庭防災卡記得要放書包隨身</a:t>
            </a:r>
            <a:r>
              <a:rPr lang="zh-TW" altLang="zh-TW" sz="3600" dirty="0" smtClean="0">
                <a:solidFill>
                  <a:srgbClr val="FF0000"/>
                </a:solidFill>
                <a:latin typeface="華康平劇體W7(P)" panose="040B0700000000000000" pitchFamily="82" charset="-120"/>
                <a:ea typeface="華康平劇體W7(P)" panose="040B0700000000000000" pitchFamily="82" charset="-120"/>
              </a:rPr>
              <a:t>攜帶</a:t>
            </a:r>
            <a:r>
              <a:rPr lang="zh-TW" altLang="en-US" sz="3600" dirty="0" smtClean="0">
                <a:solidFill>
                  <a:srgbClr val="FF0000"/>
                </a:solidFill>
                <a:latin typeface="華康平劇體W7(P)" panose="040B0700000000000000" pitchFamily="82" charset="-120"/>
                <a:ea typeface="華康平劇體W7(P)" panose="040B0700000000000000" pitchFamily="82" charset="-120"/>
              </a:rPr>
              <a:t>喔</a:t>
            </a:r>
            <a:r>
              <a:rPr lang="en-US" altLang="zh-TW" sz="3600" dirty="0" smtClean="0">
                <a:solidFill>
                  <a:srgbClr val="FF0000"/>
                </a:solidFill>
                <a:latin typeface="華康平劇體W7(P)" panose="040B0700000000000000" pitchFamily="82" charset="-120"/>
                <a:ea typeface="華康平劇體W7(P)" panose="040B0700000000000000" pitchFamily="82" charset="-120"/>
              </a:rPr>
              <a:t>!</a:t>
            </a:r>
            <a:endParaRPr lang="zh-TW" altLang="zh-TW" sz="3600" dirty="0">
              <a:solidFill>
                <a:srgbClr val="FF0000"/>
              </a:solidFill>
              <a:latin typeface="華康平劇體W7(P)" panose="040B0700000000000000" pitchFamily="82" charset="-120"/>
              <a:ea typeface="華康平劇體W7(P)" panose="040B0700000000000000" pitchFamily="82" charset="-120"/>
            </a:endParaRPr>
          </a:p>
          <a:p>
            <a:endParaRPr lang="zh-TW" altLang="en-US" dirty="0"/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5076056" y="2564904"/>
            <a:ext cx="3672408" cy="3240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TW" altLang="en-US" sz="4000" dirty="0" smtClean="0"/>
              <a:t>請和家人一起討論，參照</a:t>
            </a:r>
            <a:r>
              <a:rPr lang="zh-TW" altLang="en-US" sz="4000" dirty="0" smtClean="0">
                <a:latin typeface="標楷體"/>
                <a:ea typeface="標楷體"/>
              </a:rPr>
              <a:t>「</a:t>
            </a:r>
            <a:r>
              <a:rPr lang="zh-TW" altLang="en-US" sz="4000" dirty="0"/>
              <a:t>家庭防災卡填寫說明</a:t>
            </a:r>
            <a:r>
              <a:rPr lang="zh-TW" altLang="en-US" sz="4000" dirty="0" smtClean="0">
                <a:latin typeface="標楷體"/>
                <a:ea typeface="標楷體"/>
              </a:rPr>
              <a:t>」</a:t>
            </a:r>
            <a:r>
              <a:rPr lang="zh-TW" altLang="en-US" sz="4000" dirty="0" smtClean="0"/>
              <a:t>，完成填寫</a:t>
            </a:r>
            <a:endParaRPr lang="zh-TW" altLang="en-US" sz="4000" dirty="0"/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02" y="2475257"/>
            <a:ext cx="4992066" cy="3925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04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7772400" cy="1470025"/>
          </a:xfrm>
        </p:spPr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n-US" altLang="zh-TW" sz="5400" b="1" u="sng" dirty="0"/>
              <a:t>1991</a:t>
            </a:r>
            <a:r>
              <a:rPr lang="zh-TW" altLang="zh-TW" sz="5400" b="1" u="sng" dirty="0"/>
              <a:t>留言平台約定</a:t>
            </a:r>
            <a:r>
              <a:rPr lang="zh-TW" altLang="zh-TW" sz="5400" b="1" u="sng" dirty="0" smtClean="0"/>
              <a:t>電話</a:t>
            </a:r>
            <a:endParaRPr lang="zh-TW" altLang="en-US" sz="5400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827584" y="2924944"/>
            <a:ext cx="7920880" cy="2664296"/>
          </a:xfrm>
        </p:spPr>
        <p:txBody>
          <a:bodyPr>
            <a:noAutofit/>
          </a:bodyPr>
          <a:lstStyle/>
          <a:p>
            <a:pPr marL="0" lvl="1" algn="l"/>
            <a:r>
              <a:rPr lang="zh-TW" altLang="zh-TW" sz="4400" dirty="0">
                <a:solidFill>
                  <a:srgbClr val="FF0000"/>
                </a:solidFill>
                <a:latin typeface="華康平劇體W7(P)" panose="040B0700000000000000" pitchFamily="82" charset="-120"/>
                <a:ea typeface="華康平劇體W7(P)" panose="040B0700000000000000" pitchFamily="82" charset="-120"/>
              </a:rPr>
              <a:t>約定電話為方便親友記憶使用，事先約定好的電話號碼，以家戶電話（含區域號碼）或手機號碼為佳</a:t>
            </a:r>
            <a:r>
              <a:rPr lang="zh-TW" altLang="zh-TW" sz="4400" dirty="0" smtClean="0">
                <a:solidFill>
                  <a:srgbClr val="FF0000"/>
                </a:solidFill>
                <a:latin typeface="華康平劇體W7(P)" panose="040B0700000000000000" pitchFamily="82" charset="-120"/>
                <a:ea typeface="華康平劇體W7(P)" panose="040B0700000000000000" pitchFamily="82" charset="-120"/>
              </a:rPr>
              <a:t>。</a:t>
            </a:r>
            <a:endParaRPr lang="zh-TW" altLang="en-US" sz="4400" dirty="0"/>
          </a:p>
        </p:txBody>
      </p:sp>
      <p:sp>
        <p:nvSpPr>
          <p:cNvPr id="4" name="副標題 2"/>
          <p:cNvSpPr txBox="1">
            <a:spLocks/>
          </p:cNvSpPr>
          <p:nvPr/>
        </p:nvSpPr>
        <p:spPr>
          <a:xfrm>
            <a:off x="838251" y="5805264"/>
            <a:ext cx="7920880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TW" altLang="en-US" dirty="0" smtClean="0">
                <a:solidFill>
                  <a:schemeClr val="tx1"/>
                </a:solidFill>
              </a:rPr>
              <a:t>宣導影片：</a:t>
            </a:r>
            <a:r>
              <a:rPr lang="en-US" altLang="zh-TW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2"/>
              </a:rPr>
              <a:t>https://</a:t>
            </a:r>
            <a:r>
              <a:rPr lang="en-US" altLang="zh-TW" dirty="0" err="1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2"/>
              </a:rPr>
              <a:t>www.youtube.com</a:t>
            </a:r>
            <a:r>
              <a:rPr lang="en-US" altLang="zh-TW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2"/>
              </a:rPr>
              <a:t>/</a:t>
            </a:r>
            <a:r>
              <a:rPr lang="en-US" altLang="zh-TW" dirty="0" err="1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2"/>
              </a:rPr>
              <a:t>watch?v</a:t>
            </a:r>
            <a:r>
              <a:rPr lang="en-US" altLang="zh-TW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2"/>
              </a:rPr>
              <a:t>=</a:t>
            </a:r>
            <a:r>
              <a:rPr lang="en-US" altLang="zh-TW" dirty="0" err="1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2"/>
              </a:rPr>
              <a:t>YnldNhdcm68</a:t>
            </a:r>
            <a:endParaRPr lang="en-US" altLang="zh-TW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l"/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52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720</TotalTime>
  <Words>147</Words>
  <Application>Microsoft Office PowerPoint</Application>
  <PresentationFormat>如螢幕大小 (4:3)</PresentationFormat>
  <Paragraphs>19</Paragraphs>
  <Slides>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14" baseType="lpstr">
      <vt:lpstr>華康平劇體W7(P)</vt:lpstr>
      <vt:lpstr>華康超特楷體</vt:lpstr>
      <vt:lpstr>新細明體</vt:lpstr>
      <vt:lpstr>標楷體</vt:lpstr>
      <vt:lpstr>Arial</vt:lpstr>
      <vt:lpstr>Calibri</vt:lpstr>
      <vt:lpstr>Office 佈景主題</vt:lpstr>
      <vt:lpstr>桃園市新屋區東明國小 106學年度 防災防震宣導 </vt:lpstr>
      <vt:lpstr>PowerPoint 簡報</vt:lpstr>
      <vt:lpstr>PowerPoint 簡報</vt:lpstr>
      <vt:lpstr>PowerPoint 簡報</vt:lpstr>
      <vt:lpstr>移動到戶外避難場所時要： </vt:lpstr>
      <vt:lpstr>PowerPoint 簡報</vt:lpstr>
      <vt:lpstr>1991留言平台約定電話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Tiger Lee</dc:creator>
  <cp:lastModifiedBy>User</cp:lastModifiedBy>
  <cp:revision>94</cp:revision>
  <dcterms:created xsi:type="dcterms:W3CDTF">2013-09-08T23:58:02Z</dcterms:created>
  <dcterms:modified xsi:type="dcterms:W3CDTF">2021-12-03T08:44:24Z</dcterms:modified>
</cp:coreProperties>
</file>