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425" r:id="rId2"/>
    <p:sldId id="459" r:id="rId3"/>
    <p:sldId id="468" r:id="rId4"/>
    <p:sldId id="477" r:id="rId5"/>
    <p:sldId id="478" r:id="rId6"/>
    <p:sldId id="470" r:id="rId7"/>
    <p:sldId id="471" r:id="rId8"/>
    <p:sldId id="484" r:id="rId9"/>
    <p:sldId id="485" r:id="rId10"/>
    <p:sldId id="476" r:id="rId11"/>
    <p:sldId id="461" r:id="rId12"/>
    <p:sldId id="449" r:id="rId13"/>
    <p:sldId id="450" r:id="rId14"/>
    <p:sldId id="455" r:id="rId15"/>
    <p:sldId id="427" r:id="rId16"/>
    <p:sldId id="479" r:id="rId17"/>
    <p:sldId id="480" r:id="rId18"/>
    <p:sldId id="481" r:id="rId19"/>
    <p:sldId id="463" r:id="rId20"/>
    <p:sldId id="464" r:id="rId21"/>
    <p:sldId id="465" r:id="rId22"/>
    <p:sldId id="466" r:id="rId23"/>
    <p:sldId id="487" r:id="rId24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D60093"/>
    <a:srgbClr val="C76361"/>
    <a:srgbClr val="FF0066"/>
    <a:srgbClr val="E9EDF4"/>
    <a:srgbClr val="D0D8E8"/>
    <a:srgbClr val="F5AC1B"/>
    <a:srgbClr val="7A76C8"/>
    <a:srgbClr val="74B3C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60" autoAdjust="0"/>
    <p:restoredTop sz="86790" autoAdjust="0"/>
  </p:normalViewPr>
  <p:slideViewPr>
    <p:cSldViewPr>
      <p:cViewPr>
        <p:scale>
          <a:sx n="100" d="100"/>
          <a:sy n="100" d="100"/>
        </p:scale>
        <p:origin x="-444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974"/>
    </p:cViewPr>
  </p:sorterViewPr>
  <p:notesViewPr>
    <p:cSldViewPr>
      <p:cViewPr varScale="1">
        <p:scale>
          <a:sx n="76" d="100"/>
          <a:sy n="76" d="100"/>
        </p:scale>
        <p:origin x="-217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 smtClean="0">
                <a:ea typeface="微軟正黑體" pitchFamily="34" charset="-120"/>
              </a:defRPr>
            </a:lvl1pPr>
          </a:lstStyle>
          <a:p>
            <a:pPr>
              <a:defRPr/>
            </a:pPr>
            <a:fld id="{8A32915D-4E35-4C3E-B9FC-B99A5BC4D92D}" type="datetimeFigureOut">
              <a:rPr lang="zh-TW" altLang="en-US"/>
              <a:pPr>
                <a:defRPr/>
              </a:pPr>
              <a:t>2014/12/24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 smtClean="0">
                <a:ea typeface="微軟正黑體" pitchFamily="34" charset="-120"/>
              </a:defRPr>
            </a:lvl1pPr>
          </a:lstStyle>
          <a:p>
            <a:pPr>
              <a:defRPr/>
            </a:pPr>
            <a:fld id="{1B1AD12B-8899-49C9-83FA-96D48FA29CC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64BCD665-67DB-4336-A930-B9D5DE53C294}" type="datetimeFigureOut">
              <a:rPr lang="zh-TW" altLang="en-US"/>
              <a:pPr>
                <a:defRPr/>
              </a:pPr>
              <a:t>2014/12/24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微軟正黑體" pitchFamily="34" charset="-120"/>
              </a:defRPr>
            </a:lvl1pPr>
          </a:lstStyle>
          <a:p>
            <a:pPr>
              <a:defRPr/>
            </a:pPr>
            <a:fld id="{C1310258-2CBF-497C-A2D2-048FB486481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1559D-30AF-434E-8F97-46CE55F5A1CF}" type="datetimeFigureOut">
              <a:rPr lang="zh-TW" altLang="en-US"/>
              <a:pPr>
                <a:defRPr/>
              </a:pPr>
              <a:t>2014/12/24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D4527-4D01-4B62-A509-B4FBA67216E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996EB-1D30-42C9-81BA-A65F6A698B2E}" type="datetimeFigureOut">
              <a:rPr lang="zh-TW" altLang="en-US"/>
              <a:pPr>
                <a:defRPr/>
              </a:pPr>
              <a:t>2014/12/24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92AED-49D3-4E7C-A93C-3736DBD6452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727D76-661E-4B00-A18E-EB3FF74FCC2B}" type="datetimeFigureOut">
              <a:rPr lang="zh-TW" altLang="en-US"/>
              <a:pPr>
                <a:defRPr/>
              </a:pPr>
              <a:t>2014/12/24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2D0E8B6-6C3B-4FE9-95FE-EAA6D6A26546}" type="datetimeFigureOut">
              <a:rPr lang="zh-TW" altLang="en-US"/>
              <a:pPr>
                <a:defRPr/>
              </a:pPr>
              <a:t>2014/12/24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F0F42534-CA97-4FB7-BE6D-E861F6A5C1E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cxnSp>
        <p:nvCxnSpPr>
          <p:cNvPr id="12" name="直線接點 11"/>
          <p:cNvCxnSpPr/>
          <p:nvPr userDrawn="1"/>
        </p:nvCxnSpPr>
        <p:spPr>
          <a:xfrm>
            <a:off x="250825" y="692150"/>
            <a:ext cx="8642350" cy="0"/>
          </a:xfrm>
          <a:prstGeom prst="line">
            <a:avLst/>
          </a:prstGeom>
          <a:ln w="19050">
            <a:solidFill>
              <a:srgbClr val="98B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圖片 2"/>
          <p:cNvPicPr>
            <a:picLocks noChangeAspect="1"/>
          </p:cNvPicPr>
          <p:nvPr userDrawn="1"/>
        </p:nvPicPr>
        <p:blipFill>
          <a:blip r:embed="rId5"/>
          <a:srcRect l="5850" t="4976" r="3586" b="30267"/>
          <a:stretch>
            <a:fillRect/>
          </a:stretch>
        </p:blipFill>
        <p:spPr bwMode="auto">
          <a:xfrm>
            <a:off x="0" y="665163"/>
            <a:ext cx="9144000" cy="619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/>
          <p:nvPr/>
        </p:nvSpPr>
        <p:spPr>
          <a:xfrm>
            <a:off x="0" y="0"/>
            <a:ext cx="9144000" cy="8413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13" name="投影片編號版面配置區 5"/>
          <p:cNvSpPr txBox="1">
            <a:spLocks/>
          </p:cNvSpPr>
          <p:nvPr userDrawn="1"/>
        </p:nvSpPr>
        <p:spPr>
          <a:xfrm>
            <a:off x="7010400" y="65928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eaLnBrk="0" hangingPunct="0">
              <a:defRPr/>
            </a:pPr>
            <a:fld id="{69AEA702-9828-47D1-93DA-4C4BFA7A441F}" type="slidenum">
              <a:rPr lang="zh-TW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pPr algn="r" eaLnBrk="0" hangingPunct="0">
                <a:defRPr/>
              </a:pPr>
              <a:t>‹#›</a:t>
            </a:fld>
            <a:r>
              <a:rPr lang="en-US" altLang="zh-TW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t>/70</a:t>
            </a:r>
            <a:endParaRPr lang="zh-TW" altLang="en-US" sz="1200" dirty="0">
              <a:solidFill>
                <a:schemeClr val="tx1">
                  <a:lumMod val="65000"/>
                  <a:lumOff val="35000"/>
                </a:schemeClr>
              </a:solidFill>
              <a:ea typeface="微軟正黑體" pitchFamily="34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2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1021030-&#31532;&#19968;&#39006;-103&#24180;&#38450;&#28797;&#26657;&#22290;&#35036;&#21161;&#26696;&#35336;&#30059;&#30003;&#35531;&#26360;&#26684;&#24335;-3(&#25991;&#27491;&#20462;).doc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hyperlink" Target="1021030-&#31532;&#19977;&#39006;-103&#24180;&#38450;&#28797;&#26657;&#22290;&#35036;&#21161;&#26696;&#35336;&#30059;&#30003;&#35531;&#26360;&#26684;&#24335;-3(&#25991;&#27491;&#20462;).doc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1021030-&#31532;&#19968;&#39006;-103&#24180;&#38450;&#28797;&#26657;&#22290;&#35036;&#21161;&#26696;&#35336;&#30059;&#30003;&#35531;&#26360;&#26684;&#24335;-3(&#25991;&#27491;&#20462;).doc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1021030-&#31532;&#19968;&#39006;-103&#24180;&#38450;&#28797;&#26657;&#22290;&#35036;&#21161;&#26696;&#35336;&#30059;&#30003;&#35531;&#26360;&#26684;&#24335;-3(&#25991;&#27491;&#20462;).doc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矩形 1"/>
          <p:cNvGrpSpPr>
            <a:grpSpLocks/>
          </p:cNvGrpSpPr>
          <p:nvPr/>
        </p:nvGrpSpPr>
        <p:grpSpPr bwMode="auto">
          <a:xfrm>
            <a:off x="171450" y="1536700"/>
            <a:ext cx="8801100" cy="1627188"/>
            <a:chOff x="108" y="968"/>
            <a:chExt cx="5544" cy="1025"/>
          </a:xfrm>
        </p:grpSpPr>
        <p:pic>
          <p:nvPicPr>
            <p:cNvPr id="7170" name="矩形 1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8" y="968"/>
              <a:ext cx="5544" cy="1025"/>
            </a:xfrm>
            <a:prstGeom prst="rect">
              <a:avLst/>
            </a:prstGeom>
            <a:noFill/>
          </p:spPr>
        </p:pic>
        <p:sp>
          <p:nvSpPr>
            <p:cNvPr id="7171" name="Text Box 3"/>
            <p:cNvSpPr txBox="1">
              <a:spLocks noChangeArrowheads="1"/>
            </p:cNvSpPr>
            <p:nvPr/>
          </p:nvSpPr>
          <p:spPr bwMode="auto">
            <a:xfrm>
              <a:off x="204" y="1062"/>
              <a:ext cx="5352" cy="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TW" sz="4000" b="1">
                  <a:ea typeface="微軟正黑體" pitchFamily="34" charset="-120"/>
                </a:rPr>
                <a:t>104</a:t>
              </a:r>
              <a:r>
                <a:rPr lang="zh-TW" altLang="zh-TW" sz="4000" b="1">
                  <a:ea typeface="微軟正黑體" pitchFamily="34" charset="-120"/>
                </a:rPr>
                <a:t>年度防災校園建置與實驗專案計畫工作說明會議</a:t>
              </a:r>
              <a:endParaRPr lang="zh-TW" altLang="zh-TW" sz="4000">
                <a:ea typeface="微軟正黑體" pitchFamily="34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群組 9"/>
          <p:cNvGrpSpPr>
            <a:grpSpLocks/>
          </p:cNvGrpSpPr>
          <p:nvPr/>
        </p:nvGrpSpPr>
        <p:grpSpPr bwMode="auto">
          <a:xfrm>
            <a:off x="0" y="-414338"/>
            <a:ext cx="9144000" cy="7272338"/>
            <a:chOff x="-3564904" y="-414412"/>
            <a:chExt cx="9144000" cy="7272412"/>
          </a:xfrm>
        </p:grpSpPr>
        <p:pic>
          <p:nvPicPr>
            <p:cNvPr id="9221" name="圖片 2"/>
            <p:cNvPicPr>
              <a:picLocks noChangeAspect="1"/>
            </p:cNvPicPr>
            <p:nvPr/>
          </p:nvPicPr>
          <p:blipFill>
            <a:blip r:embed="rId3"/>
            <a:srcRect l="5850" t="12730" r="372" b="4675"/>
            <a:stretch>
              <a:fillRect/>
            </a:stretch>
          </p:blipFill>
          <p:spPr bwMode="auto">
            <a:xfrm>
              <a:off x="-3564904" y="1196752"/>
              <a:ext cx="9144000" cy="5661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2" name="圖片 2"/>
            <p:cNvPicPr>
              <a:picLocks noChangeAspect="1"/>
            </p:cNvPicPr>
            <p:nvPr/>
          </p:nvPicPr>
          <p:blipFill>
            <a:blip r:embed="rId3"/>
            <a:srcRect l="5850" t="-5122" r="372" b="41039"/>
            <a:stretch>
              <a:fillRect/>
            </a:stretch>
          </p:blipFill>
          <p:spPr bwMode="auto">
            <a:xfrm>
              <a:off x="-3564904" y="-414412"/>
              <a:ext cx="9144000" cy="4392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900113" y="908050"/>
            <a:ext cx="7327900" cy="54483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742950" indent="-742950">
              <a:lnSpc>
                <a:spcPct val="150000"/>
              </a:lnSpc>
              <a:spcBef>
                <a:spcPct val="0"/>
              </a:spcBef>
              <a:buFont typeface="+mj-ea"/>
              <a:buAutoNum type="ea1ChtPeriod"/>
              <a:defRPr/>
            </a:pPr>
            <a:r>
              <a:rPr kumimoji="0"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主席致詞</a:t>
            </a:r>
            <a:endParaRPr kumimoji="0" lang="en-US" altLang="zh-TW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lnSpc>
                <a:spcPct val="150000"/>
              </a:lnSpc>
              <a:spcBef>
                <a:spcPct val="0"/>
              </a:spcBef>
              <a:buFont typeface="+mj-ea"/>
              <a:buAutoNum type="ea1ChtPeriod"/>
              <a:defRPr/>
            </a:pPr>
            <a:r>
              <a:rPr kumimoji="0"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報告事項</a:t>
            </a:r>
            <a:endParaRPr kumimoji="0" lang="en-US" altLang="zh-TW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60488" lvl="1" indent="-617538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  <a:defRPr/>
            </a:pP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60488" lvl="1" indent="-617538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年度教育部防災校園建置及實驗專案計畫撰寫</a:t>
            </a:r>
            <a:r>
              <a:rPr lang="zh-TW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60488" lvl="1" indent="-617538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zh-TW" altLang="zh-TW" sz="1800" dirty="0" smtClean="0"/>
              <a:t>在</a:t>
            </a:r>
            <a:r>
              <a:rPr lang="zh-TW" altLang="zh-TW" sz="1800" dirty="0"/>
              <a:t>地化防災課程教學模組工作坊事項</a:t>
            </a:r>
            <a:r>
              <a:rPr lang="zh-TW" altLang="zh-TW" sz="1800" dirty="0" smtClean="0"/>
              <a:t>說明</a:t>
            </a:r>
            <a:endParaRPr lang="zh-TW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lnSpc>
                <a:spcPct val="150000"/>
              </a:lnSpc>
              <a:spcBef>
                <a:spcPct val="0"/>
              </a:spcBef>
              <a:buFont typeface="+mj-ea"/>
              <a:buAutoNum type="ea1ChtPeriod"/>
              <a:defRPr/>
            </a:pPr>
            <a:r>
              <a:rPr kumimoji="0"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綜合討論</a:t>
            </a:r>
            <a:endParaRPr kumimoji="0" lang="en-US" altLang="zh-TW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lnSpc>
                <a:spcPct val="150000"/>
              </a:lnSpc>
              <a:spcBef>
                <a:spcPct val="0"/>
              </a:spcBef>
              <a:buFont typeface="+mj-ea"/>
              <a:buAutoNum type="ea1ChtPeriod"/>
              <a:defRPr/>
            </a:pPr>
            <a:r>
              <a:rPr kumimoji="0"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臨時動議</a:t>
            </a:r>
            <a:endParaRPr kumimoji="0" lang="en-US" altLang="zh-TW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lnSpc>
                <a:spcPct val="150000"/>
              </a:lnSpc>
              <a:spcBef>
                <a:spcPct val="0"/>
              </a:spcBef>
              <a:buFont typeface="+mj-ea"/>
              <a:buAutoNum type="ea1ChtPeriod"/>
              <a:defRPr/>
            </a:pPr>
            <a:r>
              <a:rPr kumimoji="0"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主席裁示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3059113" y="44450"/>
            <a:ext cx="2532062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TW" altLang="en-US" sz="5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微軟正黑體" pitchFamily="34" charset="-120"/>
              </a:rPr>
              <a:t>議     程</a:t>
            </a:r>
            <a:endParaRPr lang="zh-TW" altLang="en-US" sz="5400" b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微軟正黑體" pitchFamily="34" charset="-120"/>
            </a:endParaRPr>
          </a:p>
        </p:txBody>
      </p:sp>
      <p:sp>
        <p:nvSpPr>
          <p:cNvPr id="9" name="投影片編號版面配置區 5"/>
          <p:cNvSpPr txBox="1">
            <a:spLocks/>
          </p:cNvSpPr>
          <p:nvPr/>
        </p:nvSpPr>
        <p:spPr>
          <a:xfrm>
            <a:off x="7010400" y="65928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eaLnBrk="0" hangingPunct="0">
              <a:defRPr/>
            </a:pPr>
            <a:fld id="{7C64709C-F088-4FD3-A908-FCCAEA4EB049}" type="slidenum">
              <a:rPr lang="zh-TW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pPr algn="r" eaLnBrk="0" hangingPunct="0">
                <a:defRPr/>
              </a:pPr>
              <a:t>2</a:t>
            </a:fld>
            <a:r>
              <a:rPr lang="en-US" altLang="zh-TW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t>//70</a:t>
            </a:r>
            <a:endParaRPr lang="zh-TW" altLang="en-US" sz="1200" dirty="0">
              <a:solidFill>
                <a:schemeClr val="tx1">
                  <a:lumMod val="65000"/>
                  <a:lumOff val="35000"/>
                </a:schemeClr>
              </a:solidFill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700" y="1125538"/>
            <a:ext cx="8548688" cy="1223962"/>
          </a:xfrm>
          <a:prstGeom prst="rect">
            <a:avLst/>
          </a:prstGeom>
          <a:solidFill>
            <a:srgbClr val="FEE7B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運用</a:t>
            </a: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zh-TW" sz="2000" b="1" dirty="0">
                <a:solidFill>
                  <a:srgbClr val="FF0066"/>
                </a:solidFill>
                <a:latin typeface="微軟正黑體" pitchFamily="34" charset="-120"/>
                <a:ea typeface="微軟正黑體" pitchFamily="34" charset="-120"/>
              </a:rPr>
              <a:t>全國各級學校災害潛勢資訊管理系統</a:t>
            </a: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查詢學校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災潛資料</a:t>
            </a: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，以檢視釐清學校災害潛勢情形</a:t>
            </a: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488" name="Picture 2" descr="X:\01-規劃設計案\99年度\防災校園\白皮書及防災手冊\新增資料夾 (2)\未命名-1.jpg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565400"/>
            <a:ext cx="3867150" cy="2879725"/>
          </a:xfrm>
          <a:prstGeom prst="rect">
            <a:avLst/>
          </a:prstGeom>
          <a:noFill/>
          <a:ln w="9525">
            <a:solidFill>
              <a:srgbClr val="7F7F7F"/>
            </a:solidFill>
            <a:miter lim="800000"/>
            <a:headEnd/>
            <a:tailEnd/>
          </a:ln>
        </p:spPr>
      </p:pic>
      <p:graphicFrame>
        <p:nvGraphicFramePr>
          <p:cNvPr id="24" name="Group 46"/>
          <p:cNvGraphicFramePr>
            <a:graphicFrameLocks noGrp="1"/>
          </p:cNvGraphicFramePr>
          <p:nvPr/>
        </p:nvGraphicFramePr>
        <p:xfrm>
          <a:off x="4500563" y="2576513"/>
          <a:ext cx="3816350" cy="2844800"/>
        </p:xfrm>
        <a:graphic>
          <a:graphicData uri="http://schemas.openxmlformats.org/drawingml/2006/table">
            <a:tbl>
              <a:tblPr/>
              <a:tblGrid>
                <a:gridCol w="309404"/>
                <a:gridCol w="347567"/>
                <a:gridCol w="347568"/>
                <a:gridCol w="2811886"/>
              </a:tblGrid>
              <a:tr h="4388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災害類型</a:t>
                      </a:r>
                      <a:endParaRPr kumimoji="0" lang="zh-TW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發佈時間</a:t>
                      </a:r>
                      <a:endParaRPr kumimoji="0" lang="zh-TW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潛勢結果</a:t>
                      </a:r>
                      <a:endParaRPr kumimoji="0" lang="zh-TW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詳細說明</a:t>
                      </a:r>
                      <a:endParaRPr kumimoji="0" lang="zh-TW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99"/>
                    </a:solidFill>
                  </a:tcPr>
                </a:tc>
              </a:tr>
              <a:tr h="6175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地震</a:t>
                      </a:r>
                      <a:endParaRPr kumimoji="0" lang="zh-TW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2013</a:t>
                      </a:r>
                      <a:endParaRPr kumimoji="0" lang="zh-TW" altLang="zh-TW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中</a:t>
                      </a: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該學校有校舍之</a:t>
                      </a:r>
                      <a:r>
                        <a:rPr kumimoji="0" lang="en-US" altLang="zh-TW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60&lt;</a:t>
                      </a:r>
                      <a:r>
                        <a:rPr kumimoji="0" lang="en-US" altLang="zh-TW" sz="7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Ei</a:t>
                      </a:r>
                      <a:r>
                        <a:rPr kumimoji="0" lang="zh-TW" alt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值</a:t>
                      </a:r>
                      <a:r>
                        <a:rPr kumimoji="0" lang="en-US" altLang="zh-TW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&lt;125</a:t>
                      </a:r>
                      <a:r>
                        <a:rPr kumimoji="0" lang="zh-TW" alt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，請依照校舍之耐震能力安排進入校舍耐震評估與補強程序 </a:t>
                      </a: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17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颱洪</a:t>
                      </a:r>
                      <a:endParaRPr kumimoji="0" lang="zh-TW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2013</a:t>
                      </a:r>
                      <a:endParaRPr kumimoji="0" lang="zh-TW" altLang="zh-TW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低</a:t>
                      </a:r>
                      <a:endParaRPr kumimoji="0" lang="zh-TW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328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坡地</a:t>
                      </a:r>
                      <a:endParaRPr kumimoji="0" lang="zh-TW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2013</a:t>
                      </a:r>
                      <a:endParaRPr kumimoji="0" lang="zh-TW" altLang="zh-TW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高</a:t>
                      </a:r>
                      <a:endParaRPr kumimoji="0" lang="zh-TW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校區位於「岩屑崩滑」高潛勢區內。校園地板、路面有出現裂縫變形、或校園地板路面有出現沉陷變形、或校園排水系統常因土石堆積而阻塞。校園</a:t>
                      </a:r>
                      <a:r>
                        <a:rPr kumimoji="0" lang="en-US" altLang="zh-TW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50m</a:t>
                      </a:r>
                      <a:r>
                        <a:rPr kumimoji="0" lang="zh-TW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內有土石堆積之溪流，校園</a:t>
                      </a:r>
                      <a:r>
                        <a:rPr kumimoji="0" lang="en-US" altLang="zh-TW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50m</a:t>
                      </a:r>
                      <a:r>
                        <a:rPr kumimoji="0" lang="zh-TW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內有崩塌裸露的土坡。</a:t>
                      </a:r>
                      <a:endParaRPr kumimoji="0" lang="zh-TW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145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人為</a:t>
                      </a:r>
                      <a:endParaRPr kumimoji="0" lang="zh-TW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2013</a:t>
                      </a:r>
                      <a:endParaRPr kumimoji="0" lang="zh-TW" altLang="zh-TW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中</a:t>
                      </a:r>
                      <a:endParaRPr kumimoji="0" lang="zh-TW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校區位於交通要道，尖峰車流量較大，且校區附近有</a:t>
                      </a:r>
                      <a:r>
                        <a:rPr kumimoji="0" lang="en-US" altLang="zh-TW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項以下危險設施及場所，此外，校區周圍有</a:t>
                      </a:r>
                      <a:r>
                        <a:rPr kumimoji="0" lang="en-US" altLang="zh-TW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條以下危險流域。</a:t>
                      </a:r>
                      <a:endParaRPr kumimoji="0" lang="zh-TW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86" marR="12186" marT="12191" marB="12191" anchor="ctr" horzOverflow="overflow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299" name="Text Box 4"/>
          <p:cNvSpPr txBox="1">
            <a:spLocks noChangeArrowheads="1"/>
          </p:cNvSpPr>
          <p:nvPr/>
        </p:nvSpPr>
        <p:spPr bwMode="auto">
          <a:xfrm>
            <a:off x="131763" y="115888"/>
            <a:ext cx="38782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3200" b="1">
                <a:solidFill>
                  <a:schemeClr val="bg1"/>
                </a:solidFill>
                <a:ea typeface="微軟正黑體" pitchFamily="34" charset="-120"/>
              </a:rPr>
              <a:t>各學校災害潛勢情形</a:t>
            </a:r>
            <a:endParaRPr kumimoji="0" lang="en-US" altLang="zh-TW" sz="3200" b="1">
              <a:solidFill>
                <a:schemeClr val="bg1"/>
              </a:solidFill>
              <a:ea typeface="微軟正黑體" pitchFamily="34" charset="-120"/>
            </a:endParaRPr>
          </a:p>
        </p:txBody>
      </p:sp>
      <p:sp>
        <p:nvSpPr>
          <p:cNvPr id="11300" name="矩形 11"/>
          <p:cNvSpPr>
            <a:spLocks noChangeArrowheads="1"/>
          </p:cNvSpPr>
          <p:nvPr/>
        </p:nvSpPr>
        <p:spPr bwMode="auto">
          <a:xfrm>
            <a:off x="539750" y="6551613"/>
            <a:ext cx="48958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zh-TW" altLang="en-US" sz="1100">
                <a:ea typeface="微軟正黑體" pitchFamily="34" charset="-120"/>
              </a:rPr>
              <a:t>資料來源：</a:t>
            </a:r>
            <a:r>
              <a:rPr lang="en-US" altLang="zh-TW" sz="1100">
                <a:ea typeface="微軟正黑體" pitchFamily="34" charset="-120"/>
              </a:rPr>
              <a:t>103</a:t>
            </a:r>
            <a:r>
              <a:rPr lang="zh-TW" altLang="en-US" sz="1100">
                <a:ea typeface="微軟正黑體" pitchFamily="34" charset="-120"/>
              </a:rPr>
              <a:t>年度災害潛勢平臺維運及更新計畫</a:t>
            </a:r>
            <a:endParaRPr lang="zh-TW" altLang="zh-TW" sz="1100"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71550" y="1196975"/>
          <a:ext cx="7632700" cy="35671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637"/>
                <a:gridCol w="1608840"/>
                <a:gridCol w="1608840"/>
                <a:gridCol w="1625265"/>
                <a:gridCol w="1625265"/>
              </a:tblGrid>
              <a:tr h="254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1200" kern="100" dirty="0" smtClean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  <a:tr h="254798">
                <a:tc rowSpan="1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一項災害評定為高潛勢學校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（綜合評定中災害潛勢學校）</a:t>
                      </a:r>
                      <a:endParaRPr lang="zh-TW" sz="1400" kern="100" dirty="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 dirty="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縣立三光國小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縣立霞雲</a:t>
                      </a:r>
                      <a:r>
                        <a:rPr lang="zh-TW" sz="1400" kern="100" dirty="0" smtClean="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國小</a:t>
                      </a:r>
                      <a:endParaRPr lang="en-US" altLang="zh-TW" sz="1400" kern="100" dirty="0" smtClean="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縣立上湖國小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縣立內海國小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縣立奎輝國小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縣立巴崚國小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縣立大坡國小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縣立光華國小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縣立高榮國小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縣立后厝國小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縣立啟文國小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縣立新屋國中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縣立保生國小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縣立富岡國中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縣立錦興國小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縣立富台國小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縣立石門國小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縣立大坡國中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縣立龍潭國小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縣立大溪國中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縣立龍潭國中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縣立竹圍國中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縣立仁美國中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縣立觀音國中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47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縣立會稽國中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104</a:t>
                      </a:r>
                      <a:endParaRPr lang="zh-TW" sz="1400" kern="10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u="none" strike="noStrike" kern="100" dirty="0" err="1"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縣立大竹國中</a:t>
                      </a:r>
                      <a:endParaRPr lang="zh-TW" sz="1400" kern="100" dirty="0"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17463"/>
            <a:ext cx="3740150" cy="1076325"/>
          </a:xfrm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/>
          <a:p>
            <a:pPr algn="l" eaLnBrk="1" hangingPunct="1">
              <a:defRPr/>
            </a:pPr>
            <a:r>
              <a:rPr lang="en-US" altLang="zh-TW" sz="3200" b="1" dirty="0">
                <a:solidFill>
                  <a:schemeClr val="bg1"/>
                </a:solidFill>
                <a:latin typeface="Arial" charset="0"/>
                <a:ea typeface="微軟正黑體" pitchFamily="34" charset="-120"/>
                <a:cs typeface="+mn-cs"/>
              </a:rPr>
              <a:t>104</a:t>
            </a:r>
            <a:r>
              <a:rPr lang="zh-TW" altLang="en-US" sz="3200" b="1" dirty="0">
                <a:solidFill>
                  <a:schemeClr val="bg1"/>
                </a:solidFill>
                <a:latin typeface="Arial" charset="0"/>
                <a:ea typeface="微軟正黑體" pitchFamily="34" charset="-120"/>
                <a:cs typeface="+mn-cs"/>
              </a:rPr>
              <a:t>年度應辦理學校</a:t>
            </a:r>
            <a:r>
              <a:rPr lang="en-US" altLang="zh-TW" sz="3200" b="1" dirty="0">
                <a:solidFill>
                  <a:schemeClr val="bg1"/>
                </a:solidFill>
                <a:latin typeface="Arial" charset="0"/>
                <a:ea typeface="微軟正黑體" pitchFamily="34" charset="-120"/>
                <a:cs typeface="+mn-cs"/>
              </a:rPr>
              <a:t/>
            </a:r>
            <a:br>
              <a:rPr lang="en-US" altLang="zh-TW" sz="3200" b="1" dirty="0">
                <a:solidFill>
                  <a:schemeClr val="bg1"/>
                </a:solidFill>
                <a:latin typeface="Arial" charset="0"/>
                <a:ea typeface="微軟正黑體" pitchFamily="34" charset="-120"/>
                <a:cs typeface="+mn-cs"/>
              </a:rPr>
            </a:br>
            <a:endParaRPr lang="zh-TW" altLang="en-US" sz="3200" b="1" dirty="0">
              <a:solidFill>
                <a:schemeClr val="bg1"/>
              </a:solidFill>
              <a:latin typeface="Arial" charset="0"/>
              <a:ea typeface="微軟正黑體" pitchFamily="34" charset="-120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/>
          <p:nvPr/>
        </p:nvSpPr>
        <p:spPr>
          <a:xfrm>
            <a:off x="179388" y="2100263"/>
            <a:ext cx="2830512" cy="2970212"/>
          </a:xfrm>
          <a:prstGeom prst="roundRect">
            <a:avLst>
              <a:gd name="adj" fmla="val 6693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250825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置防災校園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250825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防災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教育課程及宣導活動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250825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辦理防災演練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圓角矩形 6"/>
          <p:cNvSpPr/>
          <p:nvPr/>
        </p:nvSpPr>
        <p:spPr>
          <a:xfrm>
            <a:off x="3132138" y="2133600"/>
            <a:ext cx="2828925" cy="2951163"/>
          </a:xfrm>
          <a:prstGeom prst="roundRect">
            <a:avLst>
              <a:gd name="adj" fmla="val 6636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/>
          <a:lstStyle/>
          <a:p>
            <a:pPr marL="441325" indent="-258763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延續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基礎防災校園建置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41325" indent="-258763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發展特色之示範基地與推廣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6084888" y="2133600"/>
            <a:ext cx="2900362" cy="2951163"/>
          </a:xfrm>
          <a:prstGeom prst="roundRect">
            <a:avLst>
              <a:gd name="adj" fmla="val 8869"/>
            </a:avLst>
          </a:prstGeom>
          <a:solidFill>
            <a:srgbClr val="C7636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5125" indent="-273050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延續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基礎防災校園建置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5125" indent="-273050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防災校園進階推廣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5125" indent="-273050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防災教育創新作為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50825" y="1628775"/>
            <a:ext cx="2724150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itchFamily="34" charset="-120"/>
              </a:rPr>
              <a:t>第一類：基礎建置案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203575" y="1628775"/>
            <a:ext cx="2724150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itchFamily="34" charset="-120"/>
              </a:rPr>
              <a:t>第二類：</a:t>
            </a:r>
            <a:r>
              <a:rPr lang="zh-TW" altLang="zh-TW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itchFamily="34" charset="-120"/>
              </a:rPr>
              <a:t>推廣基地案</a:t>
            </a:r>
            <a:endParaRPr lang="zh-TW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156325" y="1628775"/>
            <a:ext cx="2724150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itchFamily="34" charset="-120"/>
              </a:rPr>
              <a:t>第三類：</a:t>
            </a:r>
            <a:r>
              <a:rPr lang="zh-TW" altLang="zh-TW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itchFamily="34" charset="-120"/>
              </a:rPr>
              <a:t>進階推廣案</a:t>
            </a:r>
            <a:endParaRPr lang="zh-TW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itchFamily="34" charset="-120"/>
            </a:endParaRPr>
          </a:p>
        </p:txBody>
      </p:sp>
      <p:sp>
        <p:nvSpPr>
          <p:cNvPr id="14343" name="Text Box 4"/>
          <p:cNvSpPr txBox="1">
            <a:spLocks noChangeArrowheads="1"/>
          </p:cNvSpPr>
          <p:nvPr/>
        </p:nvSpPr>
        <p:spPr bwMode="auto">
          <a:xfrm>
            <a:off x="157163" y="71438"/>
            <a:ext cx="602297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TW" sz="3900" b="1">
                <a:solidFill>
                  <a:schemeClr val="bg1"/>
                </a:solidFill>
                <a:ea typeface="微軟正黑體" pitchFamily="34" charset="-120"/>
              </a:rPr>
              <a:t>104</a:t>
            </a:r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年度防災校園建置類別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0025" y="992188"/>
            <a:ext cx="8548688" cy="2365375"/>
          </a:xfrm>
          <a:prstGeom prst="rect">
            <a:avLst/>
          </a:prstGeom>
          <a:solidFill>
            <a:srgbClr val="FEE7B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  <a:defRPr/>
            </a:pP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第一類防災校園建置之學校進行到校輔導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  <a:defRPr/>
            </a:pP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每校至少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次，每次到校輔導專家至少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位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  <a:defRPr/>
            </a:pP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專家必須具該校高潛勢災害之專長。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000" b="1" dirty="0">
                <a:solidFill>
                  <a:srgbClr val="D60093"/>
                </a:solidFill>
                <a:latin typeface="微軟正黑體" pitchFamily="34" charset="-120"/>
                <a:ea typeface="微軟正黑體" pitchFamily="34" charset="-120"/>
              </a:rPr>
              <a:t>學校應於事前準備相關資料提供輔導團及專家檢視。</a:t>
            </a:r>
            <a:endParaRPr lang="en-US" altLang="zh-TW" sz="2000" b="1" dirty="0">
              <a:solidFill>
                <a:srgbClr val="D60093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000" b="1" dirty="0">
                <a:solidFill>
                  <a:schemeClr val="bg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到校輔導經費由縣市輔導團支應</a:t>
            </a:r>
            <a:endParaRPr lang="zh-TW" altLang="zh-TW" sz="2000" b="1" dirty="0">
              <a:solidFill>
                <a:schemeClr val="bg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495" name="Picture 2" descr="DSC021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16263" y="3825875"/>
            <a:ext cx="2751137" cy="2051050"/>
          </a:xfrm>
          <a:prstGeom prst="rect">
            <a:avLst/>
          </a:prstGeom>
          <a:noFill/>
          <a:ln w="9525">
            <a:solidFill>
              <a:srgbClr val="7F7F7F"/>
            </a:solidFill>
            <a:miter lim="800000"/>
            <a:headEnd/>
            <a:tailEnd/>
          </a:ln>
        </p:spPr>
      </p:pic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31763" y="115888"/>
            <a:ext cx="67500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zh-TW" sz="3200" b="1">
                <a:solidFill>
                  <a:schemeClr val="bg1"/>
                </a:solidFill>
                <a:ea typeface="微軟正黑體" pitchFamily="34" charset="-120"/>
              </a:rPr>
              <a:t>第一類防災校園建置之學校到校輔</a:t>
            </a:r>
            <a:r>
              <a:rPr kumimoji="0" lang="zh-TW" altLang="en-US" sz="3200" b="1">
                <a:solidFill>
                  <a:schemeClr val="bg1"/>
                </a:solidFill>
                <a:ea typeface="微軟正黑體" pitchFamily="34" charset="-120"/>
              </a:rPr>
              <a:t>導</a:t>
            </a:r>
            <a:endParaRPr kumimoji="0" lang="en-US" altLang="zh-TW" sz="3200" b="1">
              <a:solidFill>
                <a:schemeClr val="bg1"/>
              </a:solidFill>
              <a:ea typeface="微軟正黑體" pitchFamily="34" charset="-120"/>
            </a:endParaRPr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5" y="3825875"/>
            <a:ext cx="274320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矩形 18"/>
          <p:cNvSpPr>
            <a:spLocks noChangeArrowheads="1"/>
          </p:cNvSpPr>
          <p:nvPr/>
        </p:nvSpPr>
        <p:spPr bwMode="auto">
          <a:xfrm>
            <a:off x="179388" y="5975350"/>
            <a:ext cx="489743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zh-TW" altLang="en-US" sz="1100">
                <a:ea typeface="微軟正黑體" pitchFamily="34" charset="-120"/>
              </a:rPr>
              <a:t>資料來源：</a:t>
            </a:r>
            <a:r>
              <a:rPr lang="en-US" altLang="zh-TW" sz="1100">
                <a:ea typeface="微軟正黑體" pitchFamily="34" charset="-120"/>
              </a:rPr>
              <a:t>103</a:t>
            </a:r>
            <a:r>
              <a:rPr lang="zh-TW" altLang="en-US" sz="1100">
                <a:ea typeface="微軟正黑體" pitchFamily="34" charset="-120"/>
              </a:rPr>
              <a:t>年度區域防災教育服務團計畫</a:t>
            </a:r>
            <a:endParaRPr lang="zh-TW" altLang="zh-TW" sz="1100">
              <a:ea typeface="微軟正黑體" pitchFamily="34" charset="-120"/>
            </a:endParaRPr>
          </a:p>
        </p:txBody>
      </p:sp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29325" y="3840163"/>
            <a:ext cx="2719388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0025" y="992188"/>
            <a:ext cx="8548688" cy="2797175"/>
          </a:xfrm>
          <a:prstGeom prst="rect">
            <a:avLst/>
          </a:prstGeom>
          <a:solidFill>
            <a:srgbClr val="FEE7B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  <a:defRPr/>
            </a:pP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到</a:t>
            </a: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校輔導依學校周遭環境，進行</a:t>
            </a:r>
            <a:r>
              <a:rPr lang="zh-TW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在地化災害潛勢檢核</a:t>
            </a: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，並提出具體</a:t>
            </a: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建議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lnSpc>
                <a:spcPts val="2600"/>
              </a:lnSpc>
              <a:buFont typeface="Arial" panose="020B0604020202020204" pitchFamily="34" charset="0"/>
              <a:buChar char="•"/>
              <a:defRPr/>
            </a:pP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協助學校執行下列工作事項：</a:t>
            </a:r>
          </a:p>
          <a:p>
            <a:pPr marL="800100" lvl="2" indent="-342900" algn="just">
              <a:lnSpc>
                <a:spcPts val="2600"/>
              </a:lnSpc>
              <a:buFont typeface="+mj-lt"/>
              <a:buAutoNum type="arabicParenR"/>
              <a:defRPr/>
            </a:pP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輔導學校防災校園推動小組運作，成立校園災害防救委員會。</a:t>
            </a:r>
          </a:p>
          <a:p>
            <a:pPr marL="800100" lvl="2" indent="-342900" algn="just">
              <a:lnSpc>
                <a:spcPts val="2600"/>
              </a:lnSpc>
              <a:buFont typeface="+mj-lt"/>
              <a:buAutoNum type="arabicParenR"/>
              <a:defRPr/>
            </a:pP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輔導並協助檢視學校修訂完成之校園災害防救計畫。</a:t>
            </a:r>
          </a:p>
          <a:p>
            <a:pPr marL="800100" lvl="2" indent="-342900" algn="just">
              <a:lnSpc>
                <a:spcPts val="2600"/>
              </a:lnSpc>
              <a:buFont typeface="+mj-lt"/>
              <a:buAutoNum type="arabicParenR"/>
              <a:defRPr/>
            </a:pP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輔導學校繪製防災地圖。</a:t>
            </a:r>
          </a:p>
          <a:p>
            <a:pPr marL="800100" lvl="2" indent="-342900" algn="just">
              <a:lnSpc>
                <a:spcPts val="2600"/>
              </a:lnSpc>
              <a:buFont typeface="+mj-lt"/>
              <a:buAutoNum type="arabicParenR"/>
              <a:defRPr/>
            </a:pP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輔導學校完成執行例行性之校園安全檢核及防災演練等工作，並給予指導建議。</a:t>
            </a:r>
          </a:p>
          <a:p>
            <a:pPr marL="800100" lvl="2" indent="-342900" algn="just">
              <a:lnSpc>
                <a:spcPts val="2600"/>
              </a:lnSpc>
              <a:buFont typeface="+mj-lt"/>
              <a:buAutoNum type="arabicParenR"/>
              <a:defRPr/>
            </a:pPr>
            <a:r>
              <a:rPr lang="zh-TW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輔導學校完成防災校園建置相關工作事項。</a:t>
            </a:r>
          </a:p>
        </p:txBody>
      </p:sp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131763" y="115888"/>
            <a:ext cx="592931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zh-TW" sz="3200" b="1">
                <a:solidFill>
                  <a:schemeClr val="bg1"/>
                </a:solidFill>
                <a:ea typeface="微軟正黑體" pitchFamily="34" charset="-120"/>
              </a:rPr>
              <a:t>在地化災害潛勢檢核</a:t>
            </a:r>
            <a:r>
              <a:rPr kumimoji="0" lang="zh-TW" altLang="en-US" sz="3200" b="1">
                <a:solidFill>
                  <a:schemeClr val="bg1"/>
                </a:solidFill>
                <a:ea typeface="微軟正黑體" pitchFamily="34" charset="-120"/>
              </a:rPr>
              <a:t>及建置工作</a:t>
            </a:r>
            <a:endParaRPr kumimoji="0" lang="en-US" altLang="zh-TW" sz="3200" b="1">
              <a:solidFill>
                <a:schemeClr val="bg1"/>
              </a:solidFill>
              <a:ea typeface="微軟正黑體" pitchFamily="34" charset="-120"/>
            </a:endParaRPr>
          </a:p>
        </p:txBody>
      </p:sp>
      <p:pic>
        <p:nvPicPr>
          <p:cNvPr id="18435" name="Picture 3" descr="D:\01.公務資料\02 防災校園委辦案\永續獎\永續獎專輯用資料\育達高中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2350" y="4203700"/>
            <a:ext cx="2449513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227513"/>
            <a:ext cx="3049588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96025" y="4203700"/>
            <a:ext cx="2452688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矩形 18"/>
          <p:cNvSpPr>
            <a:spLocks noChangeArrowheads="1"/>
          </p:cNvSpPr>
          <p:nvPr/>
        </p:nvSpPr>
        <p:spPr bwMode="auto">
          <a:xfrm>
            <a:off x="179388" y="6191250"/>
            <a:ext cx="489743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zh-TW" altLang="en-US" sz="1100">
                <a:ea typeface="微軟正黑體" pitchFamily="34" charset="-120"/>
              </a:rPr>
              <a:t>資料來源：</a:t>
            </a:r>
            <a:r>
              <a:rPr lang="en-US" altLang="zh-TW" sz="1100">
                <a:ea typeface="微軟正黑體" pitchFamily="34" charset="-120"/>
              </a:rPr>
              <a:t>103</a:t>
            </a:r>
            <a:r>
              <a:rPr lang="zh-TW" altLang="en-US" sz="1100">
                <a:ea typeface="微軟正黑體" pitchFamily="34" charset="-120"/>
              </a:rPr>
              <a:t>年度區域防災教育服務團計畫</a:t>
            </a:r>
            <a:endParaRPr lang="zh-TW" altLang="zh-TW" sz="1100"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矩形 3"/>
          <p:cNvSpPr>
            <a:spLocks noChangeArrowheads="1"/>
          </p:cNvSpPr>
          <p:nvPr/>
        </p:nvSpPr>
        <p:spPr bwMode="auto">
          <a:xfrm>
            <a:off x="2940050" y="2060575"/>
            <a:ext cx="3263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0"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計畫申請說明</a:t>
            </a:r>
            <a:endParaRPr lang="zh-TW" altLang="en-US" sz="4000" dirty="0">
              <a:solidFill>
                <a:schemeClr val="tx1">
                  <a:lumMod val="75000"/>
                  <a:lumOff val="25000"/>
                </a:schemeClr>
              </a:solidFill>
              <a:ea typeface="微軟正黑體" pitchFamily="34" charset="-120"/>
            </a:endParaRPr>
          </a:p>
        </p:txBody>
      </p:sp>
      <p:pic>
        <p:nvPicPr>
          <p:cNvPr id="20482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35"/>
          <p:cNvSpPr txBox="1">
            <a:spLocks noChangeArrowheads="1"/>
          </p:cNvSpPr>
          <p:nvPr/>
        </p:nvSpPr>
        <p:spPr bwMode="auto">
          <a:xfrm>
            <a:off x="971550" y="2349500"/>
            <a:ext cx="35702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400" b="1">
                <a:solidFill>
                  <a:srgbClr val="333333"/>
                </a:solidFill>
                <a:ea typeface="微軟正黑體" pitchFamily="34" charset="-120"/>
              </a:rPr>
              <a:t>計畫執行期程</a:t>
            </a:r>
            <a:endParaRPr lang="en-US" altLang="zh-TW" sz="4400" b="1">
              <a:solidFill>
                <a:srgbClr val="333333"/>
              </a:solidFill>
              <a:ea typeface="微軟正黑體" pitchFamily="34" charset="-120"/>
            </a:endParaRPr>
          </a:p>
        </p:txBody>
      </p:sp>
      <p:sp>
        <p:nvSpPr>
          <p:cNvPr id="9" name="投影片編號版面配置區 5"/>
          <p:cNvSpPr txBox="1">
            <a:spLocks/>
          </p:cNvSpPr>
          <p:nvPr/>
        </p:nvSpPr>
        <p:spPr>
          <a:xfrm>
            <a:off x="7010400" y="65928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eaLnBrk="0" hangingPunct="0">
              <a:defRPr/>
            </a:pPr>
            <a:fld id="{8AA475E9-52FB-457F-9DF4-3D7591B862BA}" type="slidenum">
              <a:rPr lang="zh-TW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pPr algn="r" eaLnBrk="0" hangingPunct="0">
                <a:defRPr/>
              </a:pPr>
              <a:t>8</a:t>
            </a:fld>
            <a:r>
              <a:rPr lang="en-US" altLang="zh-TW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t>/70</a:t>
            </a:r>
            <a:endParaRPr lang="zh-TW" altLang="en-US" sz="1200" dirty="0">
              <a:solidFill>
                <a:schemeClr val="tx1">
                  <a:lumMod val="65000"/>
                  <a:lumOff val="35000"/>
                </a:schemeClr>
              </a:solidFill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群組 79"/>
          <p:cNvGrpSpPr>
            <a:grpSpLocks/>
          </p:cNvGrpSpPr>
          <p:nvPr/>
        </p:nvGrpSpPr>
        <p:grpSpPr bwMode="auto">
          <a:xfrm>
            <a:off x="468313" y="1787525"/>
            <a:ext cx="8351837" cy="2605088"/>
            <a:chOff x="323528" y="1052736"/>
            <a:chExt cx="8352928" cy="3081838"/>
          </a:xfrm>
        </p:grpSpPr>
        <p:sp>
          <p:nvSpPr>
            <p:cNvPr id="6" name="向右箭號 5"/>
            <p:cNvSpPr/>
            <p:nvPr/>
          </p:nvSpPr>
          <p:spPr>
            <a:xfrm>
              <a:off x="323528" y="1268709"/>
              <a:ext cx="8352928" cy="1151228"/>
            </a:xfrm>
            <a:prstGeom prst="rightArrow">
              <a:avLst>
                <a:gd name="adj1" fmla="val 50000"/>
                <a:gd name="adj2" fmla="val 66887"/>
              </a:avLst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TW" altLang="en-US"/>
            </a:p>
          </p:txBody>
        </p:sp>
        <p:grpSp>
          <p:nvGrpSpPr>
            <p:cNvPr id="22541" name="群組 50"/>
            <p:cNvGrpSpPr>
              <a:grpSpLocks/>
            </p:cNvGrpSpPr>
            <p:nvPr/>
          </p:nvGrpSpPr>
          <p:grpSpPr bwMode="auto">
            <a:xfrm>
              <a:off x="1331640" y="1052736"/>
              <a:ext cx="1008112" cy="2793796"/>
              <a:chOff x="1259632" y="1196752"/>
              <a:chExt cx="1008112" cy="2793796"/>
            </a:xfrm>
          </p:grpSpPr>
          <p:sp>
            <p:nvSpPr>
              <p:cNvPr id="7" name="橢圓 6"/>
              <p:cNvSpPr/>
              <p:nvPr/>
            </p:nvSpPr>
            <p:spPr>
              <a:xfrm>
                <a:off x="1655054" y="1880353"/>
                <a:ext cx="217515" cy="21597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TW" altLang="en-US" sz="2000"/>
              </a:p>
            </p:txBody>
          </p:sp>
          <p:sp>
            <p:nvSpPr>
              <p:cNvPr id="22555" name="文字方塊 7"/>
              <p:cNvSpPr txBox="1">
                <a:spLocks noChangeArrowheads="1"/>
              </p:cNvSpPr>
              <p:nvPr/>
            </p:nvSpPr>
            <p:spPr bwMode="auto">
              <a:xfrm>
                <a:off x="1547664" y="2420888"/>
                <a:ext cx="432048" cy="1569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zh-TW" altLang="en-US" sz="1600">
                    <a:ea typeface="微軟正黑體" pitchFamily="34" charset="-120"/>
                  </a:rPr>
                  <a:t>提交申請文件</a:t>
                </a:r>
              </a:p>
            </p:txBody>
          </p:sp>
          <p:sp>
            <p:nvSpPr>
              <p:cNvPr id="22556" name="文字方塊 8"/>
              <p:cNvSpPr txBox="1">
                <a:spLocks noChangeArrowheads="1"/>
              </p:cNvSpPr>
              <p:nvPr/>
            </p:nvSpPr>
            <p:spPr bwMode="auto">
              <a:xfrm>
                <a:off x="1259632" y="1196752"/>
                <a:ext cx="1008112" cy="4735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US" altLang="zh-TW" sz="2000">
                    <a:ea typeface="微軟正黑體" pitchFamily="34" charset="-120"/>
                  </a:rPr>
                  <a:t>1</a:t>
                </a:r>
                <a:r>
                  <a:rPr lang="zh-TW" altLang="en-US" sz="2000">
                    <a:ea typeface="微軟正黑體" pitchFamily="34" charset="-120"/>
                  </a:rPr>
                  <a:t>月</a:t>
                </a:r>
              </a:p>
            </p:txBody>
          </p:sp>
        </p:grpSp>
        <p:sp>
          <p:nvSpPr>
            <p:cNvPr id="22542" name="文字方塊 9"/>
            <p:cNvSpPr txBox="1">
              <a:spLocks noChangeArrowheads="1"/>
            </p:cNvSpPr>
            <p:nvPr/>
          </p:nvSpPr>
          <p:spPr bwMode="auto">
            <a:xfrm>
              <a:off x="2231740" y="1052736"/>
              <a:ext cx="1008112" cy="473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TW" sz="2000">
                  <a:ea typeface="微軟正黑體" pitchFamily="34" charset="-120"/>
                </a:rPr>
                <a:t>2</a:t>
              </a:r>
              <a:r>
                <a:rPr lang="zh-TW" altLang="en-US" sz="2000">
                  <a:ea typeface="微軟正黑體" pitchFamily="34" charset="-120"/>
                </a:rPr>
                <a:t>月</a:t>
              </a:r>
            </a:p>
          </p:txBody>
        </p:sp>
        <p:sp>
          <p:nvSpPr>
            <p:cNvPr id="11" name="橢圓 10"/>
            <p:cNvSpPr/>
            <p:nvPr/>
          </p:nvSpPr>
          <p:spPr>
            <a:xfrm>
              <a:off x="2627291" y="1736337"/>
              <a:ext cx="215928" cy="2159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TW" altLang="en-US" sz="2000"/>
            </a:p>
          </p:txBody>
        </p:sp>
        <p:sp>
          <p:nvSpPr>
            <p:cNvPr id="22544" name="文字方塊 11"/>
            <p:cNvSpPr txBox="1">
              <a:spLocks noChangeArrowheads="1"/>
            </p:cNvSpPr>
            <p:nvPr/>
          </p:nvSpPr>
          <p:spPr bwMode="auto">
            <a:xfrm>
              <a:off x="2555032" y="2276874"/>
              <a:ext cx="432048" cy="185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zh-TW" altLang="en-US" sz="1600">
                  <a:ea typeface="微軟正黑體" pitchFamily="34" charset="-120"/>
                </a:rPr>
                <a:t>書面審查核定</a:t>
              </a:r>
            </a:p>
          </p:txBody>
        </p:sp>
        <p:sp>
          <p:nvSpPr>
            <p:cNvPr id="22545" name="文字方塊 12"/>
            <p:cNvSpPr txBox="1">
              <a:spLocks noChangeArrowheads="1"/>
            </p:cNvSpPr>
            <p:nvPr/>
          </p:nvSpPr>
          <p:spPr bwMode="auto">
            <a:xfrm>
              <a:off x="3599234" y="1052736"/>
              <a:ext cx="1008112" cy="473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TW" sz="2000">
                  <a:ea typeface="微軟正黑體" pitchFamily="34" charset="-120"/>
                </a:rPr>
                <a:t>3~4</a:t>
              </a:r>
              <a:r>
                <a:rPr lang="zh-TW" altLang="en-US" sz="2000">
                  <a:ea typeface="微軟正黑體" pitchFamily="34" charset="-120"/>
                </a:rPr>
                <a:t>月</a:t>
              </a:r>
            </a:p>
          </p:txBody>
        </p:sp>
        <p:sp>
          <p:nvSpPr>
            <p:cNvPr id="46" name="橢圓 45"/>
            <p:cNvSpPr/>
            <p:nvPr/>
          </p:nvSpPr>
          <p:spPr>
            <a:xfrm>
              <a:off x="3887931" y="1736337"/>
              <a:ext cx="215928" cy="2159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TW" altLang="en-US" sz="2000"/>
            </a:p>
          </p:txBody>
        </p:sp>
        <p:sp>
          <p:nvSpPr>
            <p:cNvPr id="22547" name="文字方塊 46"/>
            <p:cNvSpPr txBox="1">
              <a:spLocks noChangeArrowheads="1"/>
            </p:cNvSpPr>
            <p:nvPr/>
          </p:nvSpPr>
          <p:spPr bwMode="auto">
            <a:xfrm>
              <a:off x="6228184" y="1052736"/>
              <a:ext cx="1296144" cy="473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TW" sz="2000">
                  <a:ea typeface="微軟正黑體" pitchFamily="34" charset="-120"/>
                </a:rPr>
                <a:t>12</a:t>
              </a:r>
              <a:r>
                <a:rPr lang="zh-TW" altLang="en-US" sz="2000">
                  <a:ea typeface="微軟正黑體" pitchFamily="34" charset="-120"/>
                </a:rPr>
                <a:t>月</a:t>
              </a:r>
              <a:r>
                <a:rPr lang="en-US" altLang="zh-TW" sz="2000">
                  <a:ea typeface="微軟正黑體" pitchFamily="34" charset="-120"/>
                </a:rPr>
                <a:t>15</a:t>
              </a:r>
              <a:r>
                <a:rPr lang="zh-TW" altLang="en-US" sz="2000">
                  <a:ea typeface="微軟正黑體" pitchFamily="34" charset="-120"/>
                </a:rPr>
                <a:t>日</a:t>
              </a:r>
            </a:p>
          </p:txBody>
        </p:sp>
        <p:sp>
          <p:nvSpPr>
            <p:cNvPr id="22548" name="文字方塊 47"/>
            <p:cNvSpPr txBox="1">
              <a:spLocks noChangeArrowheads="1"/>
            </p:cNvSpPr>
            <p:nvPr/>
          </p:nvSpPr>
          <p:spPr bwMode="auto">
            <a:xfrm>
              <a:off x="6660232" y="2276872"/>
              <a:ext cx="432048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zh-TW" altLang="en-US" sz="1600">
                  <a:ea typeface="微軟正黑體" pitchFamily="34" charset="-120"/>
                </a:rPr>
                <a:t>計畫結案</a:t>
              </a:r>
            </a:p>
          </p:txBody>
        </p:sp>
        <p:sp>
          <p:nvSpPr>
            <p:cNvPr id="49" name="橢圓 48"/>
            <p:cNvSpPr/>
            <p:nvPr/>
          </p:nvSpPr>
          <p:spPr>
            <a:xfrm>
              <a:off x="6768032" y="1736337"/>
              <a:ext cx="215928" cy="2159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TW" altLang="en-US" sz="2000"/>
            </a:p>
          </p:txBody>
        </p:sp>
        <p:grpSp>
          <p:nvGrpSpPr>
            <p:cNvPr id="22550" name="群組 51"/>
            <p:cNvGrpSpPr>
              <a:grpSpLocks/>
            </p:cNvGrpSpPr>
            <p:nvPr/>
          </p:nvGrpSpPr>
          <p:grpSpPr bwMode="auto">
            <a:xfrm>
              <a:off x="467544" y="1052736"/>
              <a:ext cx="1008112" cy="2499029"/>
              <a:chOff x="1259632" y="1196752"/>
              <a:chExt cx="1008112" cy="2499029"/>
            </a:xfrm>
          </p:grpSpPr>
          <p:sp>
            <p:nvSpPr>
              <p:cNvPr id="53" name="橢圓 52"/>
              <p:cNvSpPr/>
              <p:nvPr/>
            </p:nvSpPr>
            <p:spPr>
              <a:xfrm>
                <a:off x="1655437" y="1880353"/>
                <a:ext cx="217515" cy="21597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TW" altLang="en-US" sz="2000"/>
              </a:p>
            </p:txBody>
          </p:sp>
          <p:sp>
            <p:nvSpPr>
              <p:cNvPr id="22552" name="文字方塊 53"/>
              <p:cNvSpPr txBox="1">
                <a:spLocks noChangeArrowheads="1"/>
              </p:cNvSpPr>
              <p:nvPr/>
            </p:nvSpPr>
            <p:spPr bwMode="auto">
              <a:xfrm>
                <a:off x="1547664" y="2420889"/>
                <a:ext cx="432048" cy="12748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zh-TW" altLang="en-US" sz="1600">
                    <a:ea typeface="微軟正黑體" pitchFamily="34" charset="-120"/>
                  </a:rPr>
                  <a:t>工作說明</a:t>
                </a:r>
                <a:endParaRPr lang="en-US" altLang="zh-TW" sz="1600">
                  <a:ea typeface="微軟正黑體" pitchFamily="34" charset="-120"/>
                </a:endParaRPr>
              </a:p>
            </p:txBody>
          </p:sp>
          <p:sp>
            <p:nvSpPr>
              <p:cNvPr id="22553" name="文字方塊 54"/>
              <p:cNvSpPr txBox="1">
                <a:spLocks noChangeArrowheads="1"/>
              </p:cNvSpPr>
              <p:nvPr/>
            </p:nvSpPr>
            <p:spPr bwMode="auto">
              <a:xfrm>
                <a:off x="1259632" y="1196752"/>
                <a:ext cx="1008112" cy="4735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US" altLang="zh-TW" sz="2000">
                    <a:ea typeface="微軟正黑體" pitchFamily="34" charset="-120"/>
                  </a:rPr>
                  <a:t>12</a:t>
                </a:r>
                <a:r>
                  <a:rPr lang="zh-TW" altLang="en-US" sz="2000">
                    <a:ea typeface="微軟正黑體" pitchFamily="34" charset="-120"/>
                  </a:rPr>
                  <a:t>月</a:t>
                </a:r>
              </a:p>
            </p:txBody>
          </p:sp>
        </p:grpSp>
      </p:grpSp>
      <p:sp>
        <p:nvSpPr>
          <p:cNvPr id="41" name="圓角矩形 40"/>
          <p:cNvSpPr/>
          <p:nvPr/>
        </p:nvSpPr>
        <p:spPr>
          <a:xfrm>
            <a:off x="611188" y="1771650"/>
            <a:ext cx="1009650" cy="2592388"/>
          </a:xfrm>
          <a:prstGeom prst="roundRect">
            <a:avLst>
              <a:gd name="adj" fmla="val 7261"/>
            </a:avLst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22531" name="文字方塊 41"/>
          <p:cNvSpPr txBox="1">
            <a:spLocks noChangeArrowheads="1"/>
          </p:cNvSpPr>
          <p:nvPr/>
        </p:nvSpPr>
        <p:spPr bwMode="auto">
          <a:xfrm>
            <a:off x="684213" y="3933825"/>
            <a:ext cx="800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zh-TW">
                <a:solidFill>
                  <a:srgbClr val="C00000"/>
                </a:solidFill>
                <a:ea typeface="微軟正黑體" pitchFamily="34" charset="-120"/>
              </a:rPr>
              <a:t>103</a:t>
            </a:r>
            <a:r>
              <a:rPr lang="zh-TW" altLang="en-US">
                <a:solidFill>
                  <a:srgbClr val="C00000"/>
                </a:solidFill>
                <a:ea typeface="微軟正黑體" pitchFamily="34" charset="-120"/>
              </a:rPr>
              <a:t>年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57163" y="71438"/>
            <a:ext cx="50228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TW" sz="3900" b="1">
                <a:solidFill>
                  <a:schemeClr val="bg1"/>
                </a:solidFill>
                <a:ea typeface="微軟正黑體" pitchFamily="34" charset="-120"/>
              </a:rPr>
              <a:t>104</a:t>
            </a:r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年度計畫執行期程</a:t>
            </a:r>
            <a:endParaRPr kumimoji="0" lang="en-US" altLang="zh-TW" sz="3900" b="1">
              <a:solidFill>
                <a:schemeClr val="bg1"/>
              </a:solidFill>
              <a:ea typeface="微軟正黑體" pitchFamily="34" charset="-120"/>
            </a:endParaRPr>
          </a:p>
        </p:txBody>
      </p:sp>
      <p:sp>
        <p:nvSpPr>
          <p:cNvPr id="22533" name="文字方塊 44"/>
          <p:cNvSpPr txBox="1">
            <a:spLocks noChangeArrowheads="1"/>
          </p:cNvSpPr>
          <p:nvPr/>
        </p:nvSpPr>
        <p:spPr bwMode="auto">
          <a:xfrm>
            <a:off x="3995738" y="2825750"/>
            <a:ext cx="5048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zh-TW" altLang="en-US" sz="1600">
                <a:ea typeface="微軟正黑體" pitchFamily="34" charset="-120"/>
              </a:rPr>
              <a:t>第一次到校輔導</a:t>
            </a:r>
          </a:p>
        </p:txBody>
      </p:sp>
      <p:sp>
        <p:nvSpPr>
          <p:cNvPr id="27" name="橢圓 26"/>
          <p:cNvSpPr/>
          <p:nvPr/>
        </p:nvSpPr>
        <p:spPr bwMode="auto">
          <a:xfrm>
            <a:off x="5580063" y="2365375"/>
            <a:ext cx="215900" cy="1825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 sz="2000"/>
          </a:p>
        </p:txBody>
      </p:sp>
      <p:sp>
        <p:nvSpPr>
          <p:cNvPr id="22535" name="文字方塊 12"/>
          <p:cNvSpPr txBox="1">
            <a:spLocks noChangeArrowheads="1"/>
          </p:cNvSpPr>
          <p:nvPr/>
        </p:nvSpPr>
        <p:spPr bwMode="auto">
          <a:xfrm>
            <a:off x="5076825" y="1770063"/>
            <a:ext cx="1223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TW" sz="2000">
                <a:ea typeface="微軟正黑體" pitchFamily="34" charset="-120"/>
              </a:rPr>
              <a:t>9~10</a:t>
            </a:r>
            <a:r>
              <a:rPr lang="zh-TW" altLang="en-US" sz="2000">
                <a:ea typeface="微軟正黑體" pitchFamily="34" charset="-120"/>
              </a:rPr>
              <a:t>月</a:t>
            </a:r>
          </a:p>
        </p:txBody>
      </p:sp>
      <p:sp>
        <p:nvSpPr>
          <p:cNvPr id="22536" name="文字方塊 28"/>
          <p:cNvSpPr txBox="1">
            <a:spLocks noChangeArrowheads="1"/>
          </p:cNvSpPr>
          <p:nvPr/>
        </p:nvSpPr>
        <p:spPr bwMode="auto">
          <a:xfrm>
            <a:off x="5435600" y="2814638"/>
            <a:ext cx="5048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zh-TW" altLang="en-US" sz="1600">
                <a:ea typeface="微軟正黑體" pitchFamily="34" charset="-120"/>
              </a:rPr>
              <a:t>第二次到校輔導</a:t>
            </a:r>
          </a:p>
        </p:txBody>
      </p:sp>
      <p:sp>
        <p:nvSpPr>
          <p:cNvPr id="30" name="橢圓 29"/>
          <p:cNvSpPr/>
          <p:nvPr/>
        </p:nvSpPr>
        <p:spPr bwMode="auto">
          <a:xfrm>
            <a:off x="3403600" y="2362200"/>
            <a:ext cx="215900" cy="1825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 sz="2000"/>
          </a:p>
        </p:txBody>
      </p:sp>
      <p:sp>
        <p:nvSpPr>
          <p:cNvPr id="22538" name="文字方塊 9"/>
          <p:cNvSpPr txBox="1">
            <a:spLocks noChangeArrowheads="1"/>
          </p:cNvSpPr>
          <p:nvPr/>
        </p:nvSpPr>
        <p:spPr bwMode="auto">
          <a:xfrm>
            <a:off x="3006725" y="1797050"/>
            <a:ext cx="1008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TW" sz="2000">
                <a:ea typeface="微軟正黑體" pitchFamily="34" charset="-120"/>
              </a:rPr>
              <a:t>3</a:t>
            </a:r>
            <a:r>
              <a:rPr lang="zh-TW" altLang="en-US" sz="2000">
                <a:ea typeface="微軟正黑體" pitchFamily="34" charset="-120"/>
              </a:rPr>
              <a:t>月</a:t>
            </a:r>
          </a:p>
        </p:txBody>
      </p:sp>
      <p:sp>
        <p:nvSpPr>
          <p:cNvPr id="22539" name="文字方塊 31"/>
          <p:cNvSpPr txBox="1">
            <a:spLocks noChangeArrowheads="1"/>
          </p:cNvSpPr>
          <p:nvPr/>
        </p:nvSpPr>
        <p:spPr bwMode="auto">
          <a:xfrm>
            <a:off x="3271838" y="2832100"/>
            <a:ext cx="5048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zh-TW" altLang="en-US" sz="1600">
                <a:ea typeface="微軟正黑體" pitchFamily="34" charset="-120"/>
              </a:rPr>
              <a:t>核撥補助經費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矩形 3"/>
          <p:cNvSpPr>
            <a:spLocks noChangeArrowheads="1"/>
          </p:cNvSpPr>
          <p:nvPr/>
        </p:nvSpPr>
        <p:spPr bwMode="auto">
          <a:xfrm>
            <a:off x="2940050" y="2060575"/>
            <a:ext cx="3263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0"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計畫申請說明</a:t>
            </a:r>
            <a:endParaRPr lang="zh-TW" altLang="en-US" sz="4000" dirty="0">
              <a:solidFill>
                <a:schemeClr val="tx1">
                  <a:lumMod val="75000"/>
                  <a:lumOff val="25000"/>
                </a:schemeClr>
              </a:solidFill>
              <a:ea typeface="微軟正黑體" pitchFamily="34" charset="-120"/>
            </a:endParaRPr>
          </a:p>
        </p:txBody>
      </p:sp>
      <p:pic>
        <p:nvPicPr>
          <p:cNvPr id="24578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35"/>
          <p:cNvSpPr txBox="1">
            <a:spLocks noChangeArrowheads="1"/>
          </p:cNvSpPr>
          <p:nvPr/>
        </p:nvSpPr>
        <p:spPr bwMode="auto">
          <a:xfrm>
            <a:off x="971550" y="2349500"/>
            <a:ext cx="35702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400" b="1">
                <a:solidFill>
                  <a:srgbClr val="333333"/>
                </a:solidFill>
                <a:ea typeface="微軟正黑體" pitchFamily="34" charset="-120"/>
              </a:rPr>
              <a:t>計畫撰寫說明</a:t>
            </a:r>
          </a:p>
        </p:txBody>
      </p:sp>
      <p:sp>
        <p:nvSpPr>
          <p:cNvPr id="9" name="投影片編號版面配置區 5"/>
          <p:cNvSpPr txBox="1">
            <a:spLocks/>
          </p:cNvSpPr>
          <p:nvPr/>
        </p:nvSpPr>
        <p:spPr>
          <a:xfrm>
            <a:off x="7010400" y="65928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eaLnBrk="0" hangingPunct="0">
              <a:defRPr/>
            </a:pPr>
            <a:fld id="{A2B03104-7161-40E7-A636-F50D6B3E0422}" type="slidenum">
              <a:rPr lang="zh-TW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pPr algn="r" eaLnBrk="0" hangingPunct="0">
                <a:defRPr/>
              </a:pPr>
              <a:t>10</a:t>
            </a:fld>
            <a:r>
              <a:rPr lang="en-US" altLang="zh-TW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t>/70</a:t>
            </a:r>
            <a:endParaRPr lang="zh-TW" altLang="en-US" sz="1200" dirty="0">
              <a:solidFill>
                <a:schemeClr val="tx1">
                  <a:lumMod val="65000"/>
                  <a:lumOff val="35000"/>
                </a:schemeClr>
              </a:solidFill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50825" y="981075"/>
          <a:ext cx="8642350" cy="2952750"/>
        </p:xfrm>
        <a:graphic>
          <a:graphicData uri="http://schemas.openxmlformats.org/drawingml/2006/table">
            <a:tbl>
              <a:tblPr/>
              <a:tblGrid>
                <a:gridCol w="1765546"/>
                <a:gridCol w="6876109"/>
              </a:tblGrid>
              <a:tr h="4320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執行類別 </a:t>
                      </a:r>
                      <a:endParaRPr kumimoji="0" lang="zh-TW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46884" marR="46884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經費補助 </a:t>
                      </a:r>
                      <a:endParaRPr kumimoji="0" lang="zh-TW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46884" marR="46884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52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第一類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基礎建置案</a:t>
                      </a:r>
                    </a:p>
                  </a:txBody>
                  <a:tcPr marL="46884" marR="46884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730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/>
                        <a:defRPr/>
                      </a:pPr>
                      <a:r>
                        <a:rPr kumimoji="0" lang="zh-TW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學校以單選方式選擇符合之情形申請補助款金額：</a:t>
                      </a:r>
                      <a:endParaRPr kumimoji="0" lang="en-US" altLang="zh-TW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892175" marR="0" lvl="1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學校班級數若未滿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18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班</a:t>
                      </a:r>
                      <a:r>
                        <a:rPr kumimoji="0" lang="zh-TW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最高補助款為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10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萬。</a:t>
                      </a:r>
                      <a:endParaRPr kumimoji="0" lang="en-US" altLang="zh-TW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892175" marR="0" lvl="1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學校班級數未滿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18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班且為高災害潛勢學校</a:t>
                      </a:r>
                      <a:r>
                        <a:rPr kumimoji="0" lang="zh-TW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10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萬。</a:t>
                      </a:r>
                      <a:endParaRPr kumimoji="0" lang="en-US" altLang="zh-TW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892175" marR="0" lvl="1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kumimoji="0" lang="zh-TW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學校班級數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18</a:t>
                      </a:r>
                      <a:r>
                        <a:rPr kumimoji="0" lang="zh-TW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班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含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以上：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15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萬。</a:t>
                      </a:r>
                      <a:endParaRPr kumimoji="0" lang="en-US" altLang="zh-TW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892175" marR="0" lvl="1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學校班級數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18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班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含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以上且為高災害潛勢學校</a:t>
                      </a:r>
                      <a:r>
                        <a:rPr kumimoji="0" lang="zh-TW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en-US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20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萬。</a:t>
                      </a:r>
                      <a:endParaRPr kumimoji="0" lang="zh-TW" altLang="en-US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365125" marR="0" lvl="0" indent="-2730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/>
                      </a:pPr>
                      <a:r>
                        <a:rPr kumimoji="0" lang="zh-TW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原則應以經常門經費優先編列。</a:t>
                      </a:r>
                      <a:endParaRPr kumimoji="0" lang="en-US" altLang="zh-TW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365125" marR="0" lvl="0" indent="-2730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/>
                      </a:pPr>
                      <a:r>
                        <a:rPr kumimoji="0" lang="zh-TW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若編列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資本門經費</a:t>
                      </a:r>
                      <a:r>
                        <a:rPr kumimoji="0" lang="zh-TW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，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至多占補助經費</a:t>
                      </a:r>
                      <a:r>
                        <a:rPr kumimoji="0" lang="en-US" altLang="zh-TW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30%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且不逾新臺幣</a:t>
                      </a:r>
                      <a:r>
                        <a:rPr kumimoji="0" lang="en-US" altLang="zh-TW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zh-TW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萬元</a:t>
                      </a:r>
                      <a:r>
                        <a:rPr kumimoji="0" lang="zh-TW" altLang="zh-TW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。</a:t>
                      </a:r>
                      <a:endParaRPr kumimoji="0" lang="en-US" altLang="zh-TW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46884" marR="46884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6636" name="Text Box 4"/>
          <p:cNvSpPr txBox="1">
            <a:spLocks noChangeArrowheads="1"/>
          </p:cNvSpPr>
          <p:nvPr/>
        </p:nvSpPr>
        <p:spPr bwMode="auto">
          <a:xfrm>
            <a:off x="157163" y="71438"/>
            <a:ext cx="3186112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經費補助說明</a:t>
            </a:r>
            <a:endParaRPr kumimoji="0" lang="en-US" altLang="zh-CN" sz="3900" b="1">
              <a:solidFill>
                <a:schemeClr val="bg1"/>
              </a:solidFill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550" y="981075"/>
            <a:ext cx="3948113" cy="548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8050" y="981075"/>
            <a:ext cx="4210050" cy="5472113"/>
          </a:xfrm>
          <a:prstGeom prst="rect">
            <a:avLst/>
          </a:prstGeom>
          <a:noFill/>
          <a:ln w="9525">
            <a:solidFill>
              <a:srgbClr val="7F7F7F"/>
            </a:solidFill>
            <a:miter lim="800000"/>
            <a:headEnd/>
            <a:tailEnd/>
          </a:ln>
        </p:spPr>
      </p:pic>
      <p:sp>
        <p:nvSpPr>
          <p:cNvPr id="8" name="橢圓形圖說文字 7"/>
          <p:cNvSpPr/>
          <p:nvPr/>
        </p:nvSpPr>
        <p:spPr>
          <a:xfrm>
            <a:off x="5003800" y="3706813"/>
            <a:ext cx="2160588" cy="1162050"/>
          </a:xfrm>
          <a:prstGeom prst="wedgeEllipseCallout">
            <a:avLst>
              <a:gd name="adj1" fmla="val 47616"/>
              <a:gd name="adj2" fmla="val 88508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撰寫防災宣言，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校長是否親筆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簽名</a:t>
            </a:r>
          </a:p>
        </p:txBody>
      </p:sp>
      <p:sp>
        <p:nvSpPr>
          <p:cNvPr id="13" name="橢圓形圖說文字 12"/>
          <p:cNvSpPr/>
          <p:nvPr/>
        </p:nvSpPr>
        <p:spPr>
          <a:xfrm>
            <a:off x="3886200" y="1250950"/>
            <a:ext cx="1765300" cy="954088"/>
          </a:xfrm>
          <a:prstGeom prst="wedgeEllipseCallout">
            <a:avLst>
              <a:gd name="adj1" fmla="val -65647"/>
              <a:gd name="adj2" fmla="val 112778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基本資料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是否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均有正確填寫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157163" y="71438"/>
            <a:ext cx="368617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計畫書文件撰寫</a:t>
            </a:r>
            <a:endParaRPr kumimoji="0" lang="en-US" altLang="zh-TW" sz="3900" b="1">
              <a:solidFill>
                <a:schemeClr val="bg1"/>
              </a:solidFill>
              <a:ea typeface="微軟正黑體" pitchFamily="34" charset="-120"/>
            </a:endParaRPr>
          </a:p>
        </p:txBody>
      </p:sp>
      <p:sp>
        <p:nvSpPr>
          <p:cNvPr id="7" name="橢圓形圖說文字 6"/>
          <p:cNvSpPr/>
          <p:nvPr/>
        </p:nvSpPr>
        <p:spPr>
          <a:xfrm>
            <a:off x="3886200" y="5283200"/>
            <a:ext cx="2197100" cy="954088"/>
          </a:xfrm>
          <a:prstGeom prst="wedgeEllipseCallout">
            <a:avLst>
              <a:gd name="adj1" fmla="val -68883"/>
              <a:gd name="adj2" fmla="val -98985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補助款及配合款金額是否正確填寫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88" y="946150"/>
            <a:ext cx="387985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788" y="4352925"/>
            <a:ext cx="3770312" cy="1885950"/>
          </a:xfrm>
          <a:prstGeom prst="rect">
            <a:avLst/>
          </a:prstGeom>
          <a:noFill/>
          <a:ln w="9525">
            <a:solidFill>
              <a:srgbClr val="7F7F7F"/>
            </a:solidFill>
            <a:miter lim="800000"/>
            <a:headEnd/>
            <a:tailEnd/>
          </a:ln>
        </p:spPr>
      </p:pic>
      <p:sp>
        <p:nvSpPr>
          <p:cNvPr id="7" name="橢圓形圖說文字 6"/>
          <p:cNvSpPr/>
          <p:nvPr/>
        </p:nvSpPr>
        <p:spPr>
          <a:xfrm>
            <a:off x="34925" y="3141663"/>
            <a:ext cx="3241675" cy="1060450"/>
          </a:xfrm>
          <a:prstGeom prst="wedgeEllipseCallout">
            <a:avLst>
              <a:gd name="adj1" fmla="val 25283"/>
              <a:gd name="adj2" fmla="val -118013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勾選及填寫金額是否符合基本資料所填內容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0724" name="群組 7"/>
          <p:cNvGrpSpPr>
            <a:grpSpLocks/>
          </p:cNvGrpSpPr>
          <p:nvPr/>
        </p:nvGrpSpPr>
        <p:grpSpPr bwMode="auto">
          <a:xfrm>
            <a:off x="7380288" y="0"/>
            <a:ext cx="1763712" cy="506413"/>
            <a:chOff x="0" y="0"/>
            <a:chExt cx="1763713" cy="506413"/>
          </a:xfrm>
        </p:grpSpPr>
        <p:sp>
          <p:nvSpPr>
            <p:cNvPr id="20" name="矩形 19"/>
            <p:cNvSpPr/>
            <p:nvPr/>
          </p:nvSpPr>
          <p:spPr>
            <a:xfrm>
              <a:off x="0" y="0"/>
              <a:ext cx="1763713" cy="476250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lnSpc>
                  <a:spcPts val="2600"/>
                </a:lnSpc>
                <a:defRPr/>
              </a:pPr>
              <a:endParaRPr lang="zh-TW" altLang="en-US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730" name="矩形 45"/>
            <p:cNvSpPr>
              <a:spLocks noChangeArrowheads="1"/>
            </p:cNvSpPr>
            <p:nvPr/>
          </p:nvSpPr>
          <p:spPr bwMode="auto">
            <a:xfrm>
              <a:off x="0" y="44450"/>
              <a:ext cx="17240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zh-TW" altLang="en-US" sz="2400" b="1">
                  <a:solidFill>
                    <a:schemeClr val="bg1"/>
                  </a:solidFill>
                  <a:latin typeface="Times New Roman" pitchFamily="18" charset="0"/>
                  <a:ea typeface="微軟正黑體" pitchFamily="34" charset="-120"/>
                  <a:cs typeface="Times New Roman" pitchFamily="18" charset="0"/>
                </a:rPr>
                <a:t>第一類學校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1625" y="946150"/>
            <a:ext cx="4889500" cy="4138613"/>
          </a:xfrm>
          <a:prstGeom prst="rect">
            <a:avLst/>
          </a:prstGeom>
          <a:noFill/>
          <a:ln w="9525">
            <a:solidFill>
              <a:srgbClr val="7F7F7F"/>
            </a:solidFill>
            <a:miter lim="800000"/>
            <a:headEnd/>
            <a:tailEnd/>
          </a:ln>
        </p:spPr>
      </p:pic>
      <p:sp>
        <p:nvSpPr>
          <p:cNvPr id="12" name="橢圓形圖說文字 11"/>
          <p:cNvSpPr/>
          <p:nvPr/>
        </p:nvSpPr>
        <p:spPr>
          <a:xfrm>
            <a:off x="6372225" y="1341438"/>
            <a:ext cx="2576513" cy="1254125"/>
          </a:xfrm>
          <a:prstGeom prst="wedgeEllipseCallout">
            <a:avLst>
              <a:gd name="adj1" fmla="val -56588"/>
              <a:gd name="adj2" fmla="val 9133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基本執行項目施作規劃是否均有填寫或勾選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橢圓形圖說文字 20"/>
          <p:cNvSpPr/>
          <p:nvPr/>
        </p:nvSpPr>
        <p:spPr>
          <a:xfrm>
            <a:off x="3276600" y="5526088"/>
            <a:ext cx="3744913" cy="1008062"/>
          </a:xfrm>
          <a:prstGeom prst="wedgeEllipseCallout">
            <a:avLst>
              <a:gd name="adj1" fmla="val -51200"/>
              <a:gd name="adj2" fmla="val -80194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有其他作為或特殊情形者是否有填寫補充說明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728" name="Text Box 4"/>
          <p:cNvSpPr txBox="1">
            <a:spLocks noChangeArrowheads="1"/>
          </p:cNvSpPr>
          <p:nvPr/>
        </p:nvSpPr>
        <p:spPr bwMode="auto">
          <a:xfrm>
            <a:off x="157163" y="71438"/>
            <a:ext cx="368617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計畫書文件撰寫</a:t>
            </a:r>
            <a:endParaRPr kumimoji="0" lang="en-US" altLang="zh-TW" sz="3900" b="1">
              <a:solidFill>
                <a:schemeClr val="bg1"/>
              </a:solidFill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3" y="977900"/>
            <a:ext cx="38385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5750" y="977900"/>
            <a:ext cx="4652963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橢圓形圖說文字 4"/>
          <p:cNvSpPr/>
          <p:nvPr/>
        </p:nvSpPr>
        <p:spPr>
          <a:xfrm>
            <a:off x="468313" y="3716338"/>
            <a:ext cx="2447925" cy="1368425"/>
          </a:xfrm>
          <a:prstGeom prst="wedgeEllipseCallout">
            <a:avLst>
              <a:gd name="adj1" fmla="val 7382"/>
              <a:gd name="adj2" fmla="val -155943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配合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款之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金額及使用規劃是否符合基本資料所填內容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形圖說文字 5"/>
          <p:cNvSpPr/>
          <p:nvPr/>
        </p:nvSpPr>
        <p:spPr>
          <a:xfrm>
            <a:off x="1258888" y="5300663"/>
            <a:ext cx="3313112" cy="1223962"/>
          </a:xfrm>
          <a:prstGeom prst="wedgeEllipseCallout">
            <a:avLst>
              <a:gd name="adj1" fmla="val 73365"/>
              <a:gd name="adj2" fmla="val -114859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是否依附件一格式規定及附件二經費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填寫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範例填寫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橢圓形圖說文字 7"/>
          <p:cNvSpPr/>
          <p:nvPr/>
        </p:nvSpPr>
        <p:spPr>
          <a:xfrm>
            <a:off x="5867400" y="549275"/>
            <a:ext cx="3168650" cy="1223963"/>
          </a:xfrm>
          <a:prstGeom prst="wedgeEllipseCallout">
            <a:avLst>
              <a:gd name="adj1" fmla="val -25233"/>
              <a:gd name="adj2" fmla="val 77359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計畫經費總額是否符合基本資料所填補助款及配合款之總和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形圖說文字 9"/>
          <p:cNvSpPr/>
          <p:nvPr/>
        </p:nvSpPr>
        <p:spPr>
          <a:xfrm>
            <a:off x="7326313" y="3533775"/>
            <a:ext cx="1728787" cy="1223963"/>
          </a:xfrm>
          <a:prstGeom prst="wedgeEllipseCallout">
            <a:avLst>
              <a:gd name="adj1" fmla="val -11856"/>
              <a:gd name="adj2" fmla="val -110889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教育部核定情形申請單位勿填寫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形圖說文字 10"/>
          <p:cNvSpPr/>
          <p:nvPr/>
        </p:nvSpPr>
        <p:spPr>
          <a:xfrm>
            <a:off x="5795963" y="5516563"/>
            <a:ext cx="3240087" cy="1081087"/>
          </a:xfrm>
          <a:prstGeom prst="wedgeEllipseCallout">
            <a:avLst>
              <a:gd name="adj1" fmla="val -22392"/>
              <a:gd name="adj2" fmla="val -85291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是否有資本門跟經常門項目誤寫之情形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752" name="Text Box 4"/>
          <p:cNvSpPr txBox="1">
            <a:spLocks noChangeArrowheads="1"/>
          </p:cNvSpPr>
          <p:nvPr/>
        </p:nvSpPr>
        <p:spPr bwMode="auto">
          <a:xfrm>
            <a:off x="157163" y="71438"/>
            <a:ext cx="368617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計畫書文件撰寫</a:t>
            </a:r>
            <a:endParaRPr kumimoji="0" lang="en-US" altLang="zh-TW" sz="3900" b="1">
              <a:solidFill>
                <a:schemeClr val="bg1"/>
              </a:solidFill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31"/>
          <p:cNvSpPr>
            <a:spLocks noChangeArrowheads="1"/>
          </p:cNvSpPr>
          <p:nvPr/>
        </p:nvSpPr>
        <p:spPr bwMode="auto">
          <a:xfrm>
            <a:off x="395288" y="2708275"/>
            <a:ext cx="3384550" cy="180022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單價</a:t>
            </a:r>
            <a:r>
              <a:rPr lang="en-US" altLang="zh-TW" sz="2000" b="1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萬元以上</a:t>
            </a:r>
            <a:endParaRPr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algn="ctr" eaLnBrk="0" hangingPunct="0">
              <a:defRPr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且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 algn="ctr" eaLnBrk="0" hangingPunct="0">
              <a:defRPr/>
            </a:pP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耐用年限</a:t>
            </a:r>
            <a:r>
              <a:rPr lang="en-US" altLang="zh-TW" sz="2000" b="1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年以上</a:t>
            </a:r>
            <a:endParaRPr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algn="ctr" eaLnBrk="0" hangingPunct="0">
              <a:defRPr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設備或工程施作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0178" name="矩形 2"/>
          <p:cNvSpPr>
            <a:spLocks noChangeArrowheads="1"/>
          </p:cNvSpPr>
          <p:nvPr/>
        </p:nvSpPr>
        <p:spPr bwMode="auto">
          <a:xfrm>
            <a:off x="250825" y="920750"/>
            <a:ext cx="864235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  <a:lvl6pPr marL="1714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6pPr>
            <a:lvl7pPr marL="21717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7pPr>
            <a:lvl8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8pPr>
            <a:lvl9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9pPr>
          </a:lstStyle>
          <a:p>
            <a:pPr marL="0" indent="0" algn="just">
              <a:spcBef>
                <a:spcPts val="600"/>
              </a:spcBef>
              <a:defRPr/>
            </a:pPr>
            <a:r>
              <a:rPr lang="zh-TW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依教育部補助及委辦經費核撥結報作業要點規定，</a:t>
            </a:r>
            <a:r>
              <a:rPr lang="zh-TW" altLang="zh-TW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計畫得編列經常門與資本門經費，經常門經費之補助為業務費，資本門經費補助計畫必要之設備及投資</a:t>
            </a:r>
            <a:r>
              <a:rPr lang="zh-TW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：</a:t>
            </a:r>
            <a:endParaRPr lang="en-US" altLang="zh-TW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標題 1"/>
          <p:cNvSpPr>
            <a:spLocks/>
          </p:cNvSpPr>
          <p:nvPr/>
        </p:nvSpPr>
        <p:spPr bwMode="auto">
          <a:xfrm>
            <a:off x="3071813" y="130175"/>
            <a:ext cx="3000375" cy="6143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lnSpc>
                <a:spcPts val="47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kumimoji="0" lang="zh-TW" altLang="en-US" sz="39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經費編列原則</a:t>
            </a:r>
            <a:endParaRPr kumimoji="0" lang="en-US" altLang="zh-CN" sz="39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116741" name="矩形 31"/>
          <p:cNvSpPr>
            <a:spLocks noChangeArrowheads="1"/>
          </p:cNvSpPr>
          <p:nvPr/>
        </p:nvSpPr>
        <p:spPr bwMode="auto">
          <a:xfrm>
            <a:off x="395288" y="1822450"/>
            <a:ext cx="8280400" cy="576263"/>
          </a:xfrm>
          <a:prstGeom prst="rect">
            <a:avLst/>
          </a:prstGeom>
          <a:solidFill>
            <a:srgbClr val="CC0066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請確認是否依參考</a:t>
            </a:r>
            <a:r>
              <a:rPr kumimoji="0" lang="zh-TW" altLang="zh-TW" sz="2000" b="1" dirty="0">
                <a:solidFill>
                  <a:schemeClr val="bg1"/>
                </a:solidFill>
                <a:ea typeface="微軟正黑體" pitchFamily="34" charset="-120"/>
              </a:rPr>
              <a:t>指引所列經費項目</a:t>
            </a:r>
            <a:r>
              <a:rPr kumimoji="0" lang="zh-TW" altLang="zh-TW" sz="2000" b="1" dirty="0">
                <a:solidFill>
                  <a:schemeClr val="bg1"/>
                </a:solidFill>
                <a:ea typeface="微軟正黑體" pitchFamily="34" charset="-120"/>
              </a:rPr>
              <a:t>名稱</a:t>
            </a: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及教育部範例格式填列</a:t>
            </a:r>
            <a:endParaRPr kumimoji="0" lang="zh-TW" altLang="en-US" sz="2000" b="1" dirty="0">
              <a:solidFill>
                <a:schemeClr val="bg1"/>
              </a:solidFill>
              <a:ea typeface="微軟正黑體" pitchFamily="34" charset="-120"/>
            </a:endParaRPr>
          </a:p>
        </p:txBody>
      </p:sp>
      <p:sp>
        <p:nvSpPr>
          <p:cNvPr id="26" name="向下箭號 56"/>
          <p:cNvSpPr/>
          <p:nvPr/>
        </p:nvSpPr>
        <p:spPr>
          <a:xfrm>
            <a:off x="1979613" y="2398713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27" name="圓角矩形 26"/>
          <p:cNvSpPr/>
          <p:nvPr/>
        </p:nvSpPr>
        <p:spPr>
          <a:xfrm>
            <a:off x="395288" y="4868863"/>
            <a:ext cx="3384550" cy="865187"/>
          </a:xfrm>
          <a:prstGeom prst="roundRect">
            <a:avLst>
              <a:gd name="adj" fmla="val 80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編寫於設備及投資</a:t>
            </a:r>
          </a:p>
        </p:txBody>
      </p:sp>
      <p:sp>
        <p:nvSpPr>
          <p:cNvPr id="28" name="圓角矩形 27"/>
          <p:cNvSpPr/>
          <p:nvPr/>
        </p:nvSpPr>
        <p:spPr>
          <a:xfrm>
            <a:off x="3851275" y="4868863"/>
            <a:ext cx="4824413" cy="865187"/>
          </a:xfrm>
          <a:prstGeom prst="roundRect">
            <a:avLst>
              <a:gd name="adj" fmla="val 8040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編寫於業務費</a:t>
            </a:r>
            <a:endParaRPr lang="en-US" altLang="zh-TW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" name="圓角矩形 29">
            <a:hlinkClick r:id="rId3" action="ppaction://hlinkfile"/>
          </p:cNvPr>
          <p:cNvSpPr/>
          <p:nvPr/>
        </p:nvSpPr>
        <p:spPr>
          <a:xfrm>
            <a:off x="395288" y="5805488"/>
            <a:ext cx="3384550" cy="431800"/>
          </a:xfrm>
          <a:prstGeom prst="roundRect">
            <a:avLst>
              <a:gd name="adj" fmla="val 8040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資本門經費</a:t>
            </a:r>
          </a:p>
        </p:txBody>
      </p:sp>
      <p:sp>
        <p:nvSpPr>
          <p:cNvPr id="32" name="圓角矩形 31">
            <a:hlinkClick r:id="rId4" action="ppaction://hlinkfile"/>
          </p:cNvPr>
          <p:cNvSpPr/>
          <p:nvPr/>
        </p:nvSpPr>
        <p:spPr>
          <a:xfrm>
            <a:off x="3887788" y="5805488"/>
            <a:ext cx="4787900" cy="431800"/>
          </a:xfrm>
          <a:prstGeom prst="roundRect">
            <a:avLst>
              <a:gd name="adj" fmla="val 8040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經常門經費</a:t>
            </a:r>
          </a:p>
        </p:txBody>
      </p:sp>
      <p:sp>
        <p:nvSpPr>
          <p:cNvPr id="36" name="矩形 31"/>
          <p:cNvSpPr>
            <a:spLocks noChangeArrowheads="1"/>
          </p:cNvSpPr>
          <p:nvPr/>
        </p:nvSpPr>
        <p:spPr bwMode="auto">
          <a:xfrm>
            <a:off x="3816350" y="2708275"/>
            <a:ext cx="1908175" cy="1800225"/>
          </a:xfrm>
          <a:prstGeom prst="rect">
            <a:avLst/>
          </a:prstGeom>
          <a:solidFill>
            <a:srgbClr val="F5AC1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單價</a:t>
            </a:r>
            <a:r>
              <a:rPr lang="en-US" altLang="zh-TW" sz="2000" b="1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萬元以下</a:t>
            </a:r>
            <a:endParaRPr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pPr algn="ctr" eaLnBrk="0" hangingPunct="0">
              <a:defRPr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物品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設備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7" name="向下箭號 56"/>
          <p:cNvSpPr/>
          <p:nvPr/>
        </p:nvSpPr>
        <p:spPr>
          <a:xfrm>
            <a:off x="4572000" y="2398713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38" name="向下箭號 37"/>
          <p:cNvSpPr/>
          <p:nvPr/>
        </p:nvSpPr>
        <p:spPr>
          <a:xfrm>
            <a:off x="1979613" y="4581525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39" name="向下箭號 56"/>
          <p:cNvSpPr/>
          <p:nvPr/>
        </p:nvSpPr>
        <p:spPr>
          <a:xfrm>
            <a:off x="4572000" y="4581525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40" name="向下箭號 56"/>
          <p:cNvSpPr/>
          <p:nvPr/>
        </p:nvSpPr>
        <p:spPr>
          <a:xfrm>
            <a:off x="6437313" y="4581525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45" name="矩形 31"/>
          <p:cNvSpPr>
            <a:spLocks noChangeArrowheads="1"/>
          </p:cNvSpPr>
          <p:nvPr/>
        </p:nvSpPr>
        <p:spPr bwMode="auto">
          <a:xfrm>
            <a:off x="5867400" y="2708275"/>
            <a:ext cx="1404938" cy="18002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計畫所需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 algn="ctr" eaLnBrk="0" hangingPunct="0">
              <a:defRPr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業務費用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6" name="向下箭號 56"/>
          <p:cNvSpPr/>
          <p:nvPr/>
        </p:nvSpPr>
        <p:spPr>
          <a:xfrm>
            <a:off x="6437313" y="2398713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47" name="向下箭號 56"/>
          <p:cNvSpPr/>
          <p:nvPr/>
        </p:nvSpPr>
        <p:spPr>
          <a:xfrm>
            <a:off x="7805738" y="4581525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48" name="矩形 31"/>
          <p:cNvSpPr>
            <a:spLocks noChangeArrowheads="1"/>
          </p:cNvSpPr>
          <p:nvPr/>
        </p:nvSpPr>
        <p:spPr bwMode="auto">
          <a:xfrm>
            <a:off x="7380288" y="2708275"/>
            <a:ext cx="1295400" cy="1800225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未能細列雜支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9" name="向下箭號 56"/>
          <p:cNvSpPr/>
          <p:nvPr/>
        </p:nvSpPr>
        <p:spPr>
          <a:xfrm>
            <a:off x="7805738" y="2398713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95288" y="2708275"/>
            <a:ext cx="5329237" cy="1800225"/>
          </a:xfrm>
          <a:prstGeom prst="rect">
            <a:avLst/>
          </a:prstGeom>
          <a:noFill/>
          <a:ln w="28575">
            <a:solidFill>
              <a:srgbClr val="FF00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52" name="圓角矩形 51">
            <a:hlinkClick r:id="rId3" action="ppaction://hlinkfile"/>
          </p:cNvPr>
          <p:cNvSpPr/>
          <p:nvPr/>
        </p:nvSpPr>
        <p:spPr>
          <a:xfrm>
            <a:off x="395288" y="6308725"/>
            <a:ext cx="3384550" cy="431800"/>
          </a:xfrm>
          <a:prstGeom prst="roundRect">
            <a:avLst>
              <a:gd name="adj" fmla="val 8040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zh-TW" sz="1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應於設備上以標籤註記「教育部補助」字樣，並在財產帳上列明</a:t>
            </a:r>
            <a:endParaRPr lang="zh-TW" altLang="en-US" sz="12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" name="矩形 31"/>
          <p:cNvSpPr>
            <a:spLocks noChangeArrowheads="1"/>
          </p:cNvSpPr>
          <p:nvPr/>
        </p:nvSpPr>
        <p:spPr bwMode="auto">
          <a:xfrm>
            <a:off x="100013" y="2455863"/>
            <a:ext cx="1447800" cy="396875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0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物品</a:t>
            </a:r>
            <a:r>
              <a:rPr lang="en-US" altLang="zh-TW" sz="20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20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設備</a:t>
            </a:r>
          </a:p>
        </p:txBody>
      </p:sp>
      <p:sp>
        <p:nvSpPr>
          <p:cNvPr id="29" name="矩形 28"/>
          <p:cNvSpPr/>
          <p:nvPr/>
        </p:nvSpPr>
        <p:spPr>
          <a:xfrm>
            <a:off x="5867400" y="2708275"/>
            <a:ext cx="2808288" cy="1800225"/>
          </a:xfrm>
          <a:prstGeom prst="rect">
            <a:avLst/>
          </a:prstGeom>
          <a:noFill/>
          <a:ln w="28575">
            <a:solidFill>
              <a:srgbClr val="FF00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1" name="矩形 31"/>
          <p:cNvSpPr>
            <a:spLocks noChangeArrowheads="1"/>
          </p:cNvSpPr>
          <p:nvPr/>
        </p:nvSpPr>
        <p:spPr bwMode="auto">
          <a:xfrm>
            <a:off x="3887788" y="6310313"/>
            <a:ext cx="4787900" cy="430212"/>
          </a:xfrm>
          <a:prstGeom prst="rect">
            <a:avLst/>
          </a:prstGeom>
          <a:solidFill>
            <a:srgbClr val="CC0066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填列格式並依地方財主單位規定適度調整</a:t>
            </a:r>
            <a:endParaRPr kumimoji="0" lang="zh-TW" altLang="en-US" sz="2000" b="1" dirty="0">
              <a:solidFill>
                <a:schemeClr val="bg1"/>
              </a:solidFill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532" name="Group 68"/>
          <p:cNvGraphicFramePr>
            <a:graphicFrameLocks noGrp="1"/>
          </p:cNvGraphicFramePr>
          <p:nvPr/>
        </p:nvGraphicFramePr>
        <p:xfrm>
          <a:off x="323850" y="1189038"/>
          <a:ext cx="8496300" cy="5461000"/>
        </p:xfrm>
        <a:graphic>
          <a:graphicData uri="http://schemas.openxmlformats.org/drawingml/2006/table">
            <a:tbl>
              <a:tblPr/>
              <a:tblGrid>
                <a:gridCol w="2355760"/>
                <a:gridCol w="6141432"/>
              </a:tblGrid>
              <a:tr h="431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經費項目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說明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/>
                    </a:solidFill>
                  </a:tcPr>
                </a:tc>
              </a:tr>
              <a:tr h="3286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出席費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（諮詢費、輔導費、指導費）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以邀請本機關人員以外之學者專家，參加具有政策性或專案性之重大諮詢事項會議為限。一般經常性業務會議，不得支給出席費。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286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訪視費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9700" algn="l"/>
                          <a:tab pos="317500" algn="l"/>
                        </a:tabLst>
                        <a:defRPr/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訪視委員輔導所屬第一類防災校園建置學校，並作成訪視紀錄。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9700" algn="l"/>
                          <a:tab pos="317500" algn="l"/>
                        </a:tabLst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半日以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2,500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元為編列上限。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286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稿費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委託學校以外人員或機構撰述、翻譯</a:t>
                      </a: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kumimoji="0" lang="zh-TW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編審</a:t>
                      </a: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或設計完稿等費用</a:t>
                      </a: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。</a:t>
                      </a:r>
                      <a:endParaRPr kumimoji="0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286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講座鐘點費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9700" algn="l"/>
                          <a:tab pos="317500" algn="l"/>
                        </a:tabLst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防災教育人員課程研習、</a:t>
                      </a: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防災校園建置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工作坊</a:t>
                      </a: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外聘專家講座鐘點費。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9700" algn="l"/>
                          <a:tab pos="317500" algn="l"/>
                        </a:tabLst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辦理各防災計畫研習、成果發表、校園巡迴宣講等內聘講座鐘點費</a:t>
                      </a: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。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419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工作費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9700" algn="l"/>
                          <a:tab pos="317500" algn="l"/>
                        </a:tabLst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辦理各類會議、講習訓練與研討（習）會等，所需臨時人力以參加人數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1/10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為編列上限。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286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印刷費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各項會議資料、教學手冊、宣導品之印製費用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。</a:t>
                      </a:r>
                      <a:endParaRPr kumimoji="0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286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資料蒐集費</a:t>
                      </a:r>
                      <a:endParaRPr kumimoji="0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計畫所須購置或影印必需之參考圖書資料或資料檢索</a:t>
                      </a: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，上限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</a:t>
                      </a: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萬元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49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旅運費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本計畫團隊及所屬學校執行防災校園建置等所需之旅運費支用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參加績優學校評選、參加成果發表會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；租車費。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49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交通費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提供至各校輔導訪視委員、災害潛勢檢核委員及本計畫團隊各旅運費支用。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34852" name="Text Box 4"/>
          <p:cNvSpPr txBox="1">
            <a:spLocks noChangeArrowheads="1"/>
          </p:cNvSpPr>
          <p:nvPr/>
        </p:nvSpPr>
        <p:spPr bwMode="auto">
          <a:xfrm>
            <a:off x="157163" y="71438"/>
            <a:ext cx="368617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業務費編列說明</a:t>
            </a:r>
            <a:endParaRPr kumimoji="0" lang="en-US" altLang="zh-CN" sz="3900" b="1">
              <a:solidFill>
                <a:schemeClr val="bg1"/>
              </a:solidFill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532" name="Group 68"/>
          <p:cNvGraphicFramePr>
            <a:graphicFrameLocks noGrp="1"/>
          </p:cNvGraphicFramePr>
          <p:nvPr/>
        </p:nvGraphicFramePr>
        <p:xfrm>
          <a:off x="323850" y="1196975"/>
          <a:ext cx="8496300" cy="4443413"/>
        </p:xfrm>
        <a:graphic>
          <a:graphicData uri="http://schemas.openxmlformats.org/drawingml/2006/table">
            <a:tbl>
              <a:tblPr/>
              <a:tblGrid>
                <a:gridCol w="2355760"/>
                <a:gridCol w="6141184"/>
              </a:tblGrid>
              <a:tr h="431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經費項目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說明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/>
                    </a:solidFill>
                  </a:tcPr>
                </a:tc>
              </a:tr>
              <a:tr h="549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器具材料費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添購縣市防災教育輔導團、示範觀摩演練學校、高災害潛勢學校及辦理教育研習等所需之防災器具及教學材料</a:t>
                      </a: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，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以購置單價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萬元以下之經常門項目為限。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3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膳費、住宿費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辦理宣導活動、研習活動餐費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72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場地布置費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辦理教師研習、師資培訓活動、成果展示、績優學校大會師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72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保險費</a:t>
                      </a:r>
                      <a:endParaRPr kumimoji="0" lang="zh-TW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參加防災觀摩與訓練</a:t>
                      </a: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等活動</a:t>
                      </a:r>
                      <a:r>
                        <a:rPr kumimoji="0" lang="zh-TW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人員保險</a:t>
                      </a: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，依規定</a:t>
                      </a:r>
                      <a:r>
                        <a:rPr kumimoji="0" lang="zh-TW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各機關學校不得再為其公教人員投保額外險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718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全民健保補充保費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出席費、訪視費、稿費、講座鐘點費、工作費等機關健保補充保費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72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網頁維護設計使用費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縣市防災教育網維運，非屬資本門經費項目之設計使用費。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72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雜支</a:t>
                      </a: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如文具用品、紙張、</a:t>
                      </a: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電池、碳粉匣、光碟片、電源線等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資訊耗材、資料夾、郵資</a:t>
                      </a:r>
                      <a:r>
                        <a:rPr kumimoji="0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、場地清潔費等未能細列之開支</a:t>
                      </a:r>
                      <a:r>
                        <a:rPr kumimoji="0" lang="zh-TW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。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84792" marR="84792" marT="42392" marB="423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36894" name="Text Box 4"/>
          <p:cNvSpPr txBox="1">
            <a:spLocks noChangeArrowheads="1"/>
          </p:cNvSpPr>
          <p:nvPr/>
        </p:nvSpPr>
        <p:spPr bwMode="auto">
          <a:xfrm>
            <a:off x="157163" y="71438"/>
            <a:ext cx="368617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業務費編列說明</a:t>
            </a:r>
            <a:endParaRPr kumimoji="0" lang="en-US" altLang="zh-CN" sz="3900" b="1">
              <a:solidFill>
                <a:schemeClr val="bg1"/>
              </a:solidFill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07950" y="898525"/>
          <a:ext cx="8856663" cy="5710238"/>
        </p:xfrm>
        <a:graphic>
          <a:graphicData uri="http://schemas.openxmlformats.org/drawingml/2006/table">
            <a:tbl>
              <a:tblPr/>
              <a:tblGrid>
                <a:gridCol w="1871663"/>
                <a:gridCol w="6985000"/>
              </a:tblGrid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項目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物品</a:t>
                      </a: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設備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933C"/>
                    </a:solidFill>
                  </a:tcPr>
                </a:tc>
              </a:tr>
              <a:tr h="887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個人防護具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安全帽</a:t>
                      </a: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(</a:t>
                      </a:r>
                      <a:r>
                        <a:rPr kumimoji="1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議各班級教師需各有一頂</a:t>
                      </a: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)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、</a:t>
                      </a:r>
                      <a:r>
                        <a:rPr kumimoji="1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防災頭套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、簡易式口罩、工作手套、耐有機溶劑手套、耐酸鹼手套、工作靴</a:t>
                      </a: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可耐有機溶劑或耐酸鹼或防滑</a:t>
                      </a: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、安全鞋、雨具、哨子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檢修搶救工具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破壞工具、挖掘工具、緊急照明燈、移動式發電機、抽水機、清洗機、推水器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通訊聯絡工具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無線電對講機、收音機、隨身廣播器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87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緊急救護用品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擔架、急救箱、保暖用大毛毯、骨折固定板、抗生素、慢性病備用藥品、冷敷袋、止血帶、紗布、無酒精碘酒棉墊、塑膠手套、安全剪刀、壓舌板、三角繃帶、體溫計、點滴架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安全管制用工具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夜間警示燈、警示交通指揮棒、反光型指揮背心、手電筒、攜帶式揚聲器、隔離警示帶、警戒錐、監視器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防災教育教材教具</a:t>
                      </a:r>
                    </a:p>
                  </a:txBody>
                  <a:tcPr marL="84796" marR="84796" marT="42402" marB="424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用於相關課程教學使用之書刊、數位教材、實體模型、教學掛圖、示範器材及相關教學材料及用具等。</a:t>
                      </a:r>
                      <a:endParaRPr kumimoji="0" lang="zh-TW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4796" marR="84796" marT="42402" marB="424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避難收容所整備品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帳篷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kumimoji="0" lang="zh-TW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睡袋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kumimoji="0" lang="zh-TW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爐具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kumimoji="0" lang="zh-TW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乾糧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kumimoji="0" lang="zh-TW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衛浴帳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kumimoji="0" lang="zh-TW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攜帶式應急廁所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kumimoji="0" lang="zh-TW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整備品置物架</a:t>
                      </a:r>
                      <a:endParaRPr kumimoji="0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地圖及指標系統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大型全校防災地圖</a:t>
                      </a: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A0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大圖與安裝、各教室、樓層疏散避難地圖、</a:t>
                      </a:r>
                      <a:r>
                        <a:rPr kumimoji="1" lang="zh-TW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分色避難引導指標、反光型疏散標示、避難方向指示燈</a:t>
                      </a:r>
                      <a:endParaRPr kumimoji="1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其他災害應變器具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緊急避難包、應變器具置物箱、不斷電裝置、專用電池</a:t>
                      </a: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一般電池以雜支編列</a:t>
                      </a: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、蠟燭、防火毯、化學洩漏處理桶、打火機</a:t>
                      </a:r>
                    </a:p>
                  </a:txBody>
                  <a:tcPr marL="6273" marR="627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48" name="Text Box 4"/>
          <p:cNvSpPr txBox="1">
            <a:spLocks noChangeArrowheads="1"/>
          </p:cNvSpPr>
          <p:nvPr/>
        </p:nvSpPr>
        <p:spPr bwMode="auto">
          <a:xfrm>
            <a:off x="157163" y="71438"/>
            <a:ext cx="83264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建議可購置之防災相關參考物品</a:t>
            </a:r>
            <a:r>
              <a:rPr kumimoji="0" lang="en-US" altLang="zh-TW" sz="3900" b="1">
                <a:solidFill>
                  <a:schemeClr val="bg1"/>
                </a:solidFill>
                <a:ea typeface="微軟正黑體" pitchFamily="34" charset="-120"/>
              </a:rPr>
              <a:t>/</a:t>
            </a:r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設備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矩形 3"/>
          <p:cNvSpPr>
            <a:spLocks noChangeArrowheads="1"/>
          </p:cNvSpPr>
          <p:nvPr/>
        </p:nvSpPr>
        <p:spPr bwMode="auto">
          <a:xfrm>
            <a:off x="2940050" y="2060575"/>
            <a:ext cx="3263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0"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計畫申請說明</a:t>
            </a:r>
            <a:endParaRPr lang="zh-TW" altLang="en-US" sz="4000" dirty="0">
              <a:solidFill>
                <a:schemeClr val="tx1">
                  <a:lumMod val="75000"/>
                  <a:lumOff val="25000"/>
                </a:schemeClr>
              </a:solidFill>
              <a:ea typeface="微軟正黑體" pitchFamily="34" charset="-120"/>
            </a:endParaRPr>
          </a:p>
        </p:txBody>
      </p:sp>
      <p:pic>
        <p:nvPicPr>
          <p:cNvPr id="40962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 Box 35"/>
          <p:cNvSpPr txBox="1">
            <a:spLocks noChangeArrowheads="1"/>
          </p:cNvSpPr>
          <p:nvPr/>
        </p:nvSpPr>
        <p:spPr bwMode="auto">
          <a:xfrm>
            <a:off x="395288" y="2349500"/>
            <a:ext cx="639127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400" b="1">
                <a:solidFill>
                  <a:srgbClr val="333333"/>
                </a:solidFill>
                <a:ea typeface="微軟正黑體" pitchFamily="34" charset="-120"/>
              </a:rPr>
              <a:t>核定計畫後</a:t>
            </a:r>
            <a:endParaRPr lang="en-US" altLang="zh-TW" sz="4400" b="1">
              <a:solidFill>
                <a:srgbClr val="333333"/>
              </a:solidFill>
              <a:ea typeface="微軟正黑體" pitchFamily="34" charset="-120"/>
            </a:endParaRPr>
          </a:p>
          <a:p>
            <a:r>
              <a:rPr lang="zh-TW" altLang="en-US" sz="4400" b="1">
                <a:solidFill>
                  <a:srgbClr val="333333"/>
                </a:solidFill>
                <a:ea typeface="微軟正黑體" pitchFamily="34" charset="-120"/>
              </a:rPr>
              <a:t>經費請領及相關注意事項</a:t>
            </a:r>
          </a:p>
        </p:txBody>
      </p:sp>
      <p:sp>
        <p:nvSpPr>
          <p:cNvPr id="7" name="投影片編號版面配置區 5"/>
          <p:cNvSpPr txBox="1">
            <a:spLocks/>
          </p:cNvSpPr>
          <p:nvPr/>
        </p:nvSpPr>
        <p:spPr>
          <a:xfrm>
            <a:off x="7010400" y="65928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eaLnBrk="0" hangingPunct="0">
              <a:defRPr/>
            </a:pPr>
            <a:fld id="{97B7B751-5633-407C-B863-EFFE4575CE3C}" type="slidenum">
              <a:rPr lang="zh-TW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pPr algn="r" eaLnBrk="0" hangingPunct="0">
                <a:defRPr/>
              </a:pPr>
              <a:t>19</a:t>
            </a:fld>
            <a:r>
              <a:rPr lang="en-US" altLang="zh-TW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t>/70</a:t>
            </a:r>
            <a:endParaRPr lang="zh-TW" altLang="en-US" sz="1200" dirty="0">
              <a:solidFill>
                <a:schemeClr val="tx1">
                  <a:lumMod val="65000"/>
                  <a:lumOff val="35000"/>
                </a:schemeClr>
              </a:solidFill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矩形 31"/>
          <p:cNvSpPr>
            <a:spLocks noChangeArrowheads="1"/>
          </p:cNvSpPr>
          <p:nvPr/>
        </p:nvSpPr>
        <p:spPr bwMode="auto">
          <a:xfrm>
            <a:off x="395288" y="981075"/>
            <a:ext cx="8280400" cy="576263"/>
          </a:xfrm>
          <a:prstGeom prst="rect">
            <a:avLst/>
          </a:prstGeom>
          <a:solidFill>
            <a:srgbClr val="CC0066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kumimoji="0" lang="zh-TW" altLang="zh-TW" sz="2000" b="1" dirty="0">
                <a:solidFill>
                  <a:schemeClr val="bg1"/>
                </a:solidFill>
                <a:ea typeface="微軟正黑體" pitchFamily="34" charset="-120"/>
              </a:rPr>
              <a:t>各校及</a:t>
            </a: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地方</a:t>
            </a:r>
            <a:r>
              <a:rPr kumimoji="0" lang="zh-TW" altLang="zh-TW" sz="2000" b="1" dirty="0">
                <a:solidFill>
                  <a:schemeClr val="bg1"/>
                </a:solidFill>
                <a:ea typeface="微軟正黑體" pitchFamily="34" charset="-120"/>
              </a:rPr>
              <a:t>政府收到計畫核定公文後</a:t>
            </a: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，於規定期限內</a:t>
            </a:r>
          </a:p>
        </p:txBody>
      </p:sp>
      <p:sp>
        <p:nvSpPr>
          <p:cNvPr id="52" name="圓角矩形 51">
            <a:hlinkClick r:id="rId3" action="ppaction://hlinkfile"/>
          </p:cNvPr>
          <p:cNvSpPr/>
          <p:nvPr/>
        </p:nvSpPr>
        <p:spPr>
          <a:xfrm>
            <a:off x="395288" y="5229225"/>
            <a:ext cx="8280400" cy="431800"/>
          </a:xfrm>
          <a:prstGeom prst="roundRect">
            <a:avLst>
              <a:gd name="adj" fmla="val 8040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教育</a:t>
            </a:r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部</a:t>
            </a:r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核撥經費</a:t>
            </a:r>
          </a:p>
        </p:txBody>
      </p:sp>
      <p:sp>
        <p:nvSpPr>
          <p:cNvPr id="31" name="矩形 30"/>
          <p:cNvSpPr/>
          <p:nvPr/>
        </p:nvSpPr>
        <p:spPr>
          <a:xfrm>
            <a:off x="395288" y="1628775"/>
            <a:ext cx="8280400" cy="57626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地方政府主管之學校</a:t>
            </a:r>
            <a:endParaRPr lang="en-US" altLang="zh-TW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95288" y="2276475"/>
            <a:ext cx="8280400" cy="5762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學校透過地方政府統一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向教育部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請款</a:t>
            </a:r>
          </a:p>
        </p:txBody>
      </p:sp>
      <p:sp>
        <p:nvSpPr>
          <p:cNvPr id="42" name="圓角矩形 41"/>
          <p:cNvSpPr/>
          <p:nvPr/>
        </p:nvSpPr>
        <p:spPr>
          <a:xfrm>
            <a:off x="395288" y="3260725"/>
            <a:ext cx="8280400" cy="1582738"/>
          </a:xfrm>
          <a:prstGeom prst="roundRect">
            <a:avLst>
              <a:gd name="adj" fmla="val 8040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地方政府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備文檢附領據報部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0" hangingPunct="0"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領據抬頭請寫「教育部」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0" hangingPunct="0"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標註銀行帳戶相關資料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向下箭號 43"/>
          <p:cNvSpPr/>
          <p:nvPr/>
        </p:nvSpPr>
        <p:spPr>
          <a:xfrm>
            <a:off x="4421188" y="2974975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53" name="向下箭號 52"/>
          <p:cNvSpPr/>
          <p:nvPr/>
        </p:nvSpPr>
        <p:spPr>
          <a:xfrm>
            <a:off x="4427538" y="4894263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54" name="向下箭號 53"/>
          <p:cNvSpPr/>
          <p:nvPr/>
        </p:nvSpPr>
        <p:spPr>
          <a:xfrm>
            <a:off x="4427538" y="5711825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55" name="圓角矩形 54"/>
          <p:cNvSpPr/>
          <p:nvPr/>
        </p:nvSpPr>
        <p:spPr>
          <a:xfrm>
            <a:off x="395288" y="6021388"/>
            <a:ext cx="8281987" cy="503237"/>
          </a:xfrm>
          <a:prstGeom prst="roundRect">
            <a:avLst>
              <a:gd name="adj" fmla="val 8040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經費再由地方政府核撥經費至各校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018" name="Text Box 4"/>
          <p:cNvSpPr txBox="1">
            <a:spLocks noChangeArrowheads="1"/>
          </p:cNvSpPr>
          <p:nvPr/>
        </p:nvSpPr>
        <p:spPr bwMode="auto">
          <a:xfrm>
            <a:off x="157163" y="71438"/>
            <a:ext cx="218598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經費請撥</a:t>
            </a:r>
            <a:endParaRPr kumimoji="0" lang="en-US" altLang="zh-CN" sz="3900" b="1">
              <a:solidFill>
                <a:schemeClr val="bg1"/>
              </a:solidFill>
              <a:ea typeface="微軟正黑體" pitchFamily="34" charset="-120"/>
            </a:endParaRPr>
          </a:p>
        </p:txBody>
      </p:sp>
      <p:sp>
        <p:nvSpPr>
          <p:cNvPr id="12" name="矩形圖說文字 11"/>
          <p:cNvSpPr/>
          <p:nvPr/>
        </p:nvSpPr>
        <p:spPr>
          <a:xfrm>
            <a:off x="7524750" y="1341438"/>
            <a:ext cx="1439863" cy="3311525"/>
          </a:xfrm>
          <a:prstGeom prst="wedgeRectCallout">
            <a:avLst>
              <a:gd name="adj1" fmla="val -76921"/>
              <a:gd name="adj2" fmla="val -35776"/>
            </a:avLst>
          </a:prstGeom>
          <a:solidFill>
            <a:srgbClr val="00B05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先核定學校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名單，後需請學校依審查意見調整</a:t>
            </a:r>
            <a:endParaRPr lang="en-US" altLang="zh-TW" b="1" dirty="0"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計畫及經費編列，修正核定後才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會發函確認經費核定，後依程序予以撥款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矩形 31"/>
          <p:cNvSpPr>
            <a:spLocks noChangeArrowheads="1"/>
          </p:cNvSpPr>
          <p:nvPr/>
        </p:nvSpPr>
        <p:spPr bwMode="auto">
          <a:xfrm>
            <a:off x="250825" y="908050"/>
            <a:ext cx="8520113" cy="360363"/>
          </a:xfrm>
          <a:prstGeom prst="rect">
            <a:avLst/>
          </a:prstGeom>
          <a:solidFill>
            <a:srgbClr val="CC0066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學校依核定計畫執行經費</a:t>
            </a:r>
          </a:p>
        </p:txBody>
      </p:sp>
      <p:sp>
        <p:nvSpPr>
          <p:cNvPr id="52" name="圓角矩形 51">
            <a:hlinkClick r:id="rId3" action="ppaction://hlinkfile"/>
          </p:cNvPr>
          <p:cNvSpPr/>
          <p:nvPr/>
        </p:nvSpPr>
        <p:spPr>
          <a:xfrm>
            <a:off x="250825" y="2565400"/>
            <a:ext cx="8535988" cy="409575"/>
          </a:xfrm>
          <a:prstGeom prst="roundRect">
            <a:avLst>
              <a:gd name="adj" fmla="val 8040"/>
            </a:avLst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ts val="2000"/>
              </a:lnSpc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如有延期、變更或增刪調整</a:t>
            </a:r>
            <a:r>
              <a:rPr lang="zh-TW" altLang="en-US" sz="20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一級用途別及資本門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項目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，應報備核准後執行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0825" y="1341438"/>
            <a:ext cx="8504238" cy="358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地方政府主管之學校</a:t>
            </a:r>
            <a:endParaRPr lang="en-US" altLang="zh-TW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4" name="向下箭號 43"/>
          <p:cNvSpPr/>
          <p:nvPr/>
        </p:nvSpPr>
        <p:spPr>
          <a:xfrm>
            <a:off x="4413250" y="1773238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22" name="圓角矩形 21">
            <a:hlinkClick r:id="rId3" action="ppaction://hlinkfile"/>
          </p:cNvPr>
          <p:cNvSpPr/>
          <p:nvPr/>
        </p:nvSpPr>
        <p:spPr>
          <a:xfrm>
            <a:off x="250825" y="2062163"/>
            <a:ext cx="8569325" cy="430212"/>
          </a:xfrm>
          <a:prstGeom prst="roundRect">
            <a:avLst>
              <a:gd name="adj" fmla="val 8040"/>
            </a:avLst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ts val="2600"/>
              </a:lnSpc>
              <a:defRPr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業務費項下</a:t>
            </a:r>
            <a:r>
              <a:rPr lang="zh-TW" altLang="zh-TW" sz="20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二級用途別項目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間互相勻支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循內部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行政程序自行辦理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圓角矩形 24">
            <a:hlinkClick r:id="rId3" action="ppaction://hlinkfile"/>
          </p:cNvPr>
          <p:cNvSpPr/>
          <p:nvPr/>
        </p:nvSpPr>
        <p:spPr>
          <a:xfrm>
            <a:off x="250825" y="6165850"/>
            <a:ext cx="8569325" cy="576263"/>
          </a:xfrm>
          <a:prstGeom prst="roundRect">
            <a:avLst>
              <a:gd name="adj" fmla="val 8040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ts val="2600"/>
              </a:lnSpc>
              <a:defRPr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辦理績優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學校評選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表揚優異單位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人員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，並審核各校成果備查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063" name="Text Box 4"/>
          <p:cNvSpPr txBox="1">
            <a:spLocks noChangeArrowheads="1"/>
          </p:cNvSpPr>
          <p:nvPr/>
        </p:nvSpPr>
        <p:spPr bwMode="auto">
          <a:xfrm>
            <a:off x="157163" y="71438"/>
            <a:ext cx="56864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3900" b="1">
                <a:solidFill>
                  <a:schemeClr val="bg1"/>
                </a:solidFill>
                <a:ea typeface="微軟正黑體" pitchFamily="34" charset="-120"/>
              </a:rPr>
              <a:t>經費核銷結案及成效考核</a:t>
            </a:r>
            <a:endParaRPr kumimoji="0" lang="en-US" altLang="zh-CN" sz="3900" b="1">
              <a:solidFill>
                <a:schemeClr val="bg1"/>
              </a:solidFill>
              <a:ea typeface="微軟正黑體" pitchFamily="34" charset="-120"/>
            </a:endParaRPr>
          </a:p>
        </p:txBody>
      </p:sp>
      <p:sp>
        <p:nvSpPr>
          <p:cNvPr id="24" name="向下箭號 23"/>
          <p:cNvSpPr/>
          <p:nvPr/>
        </p:nvSpPr>
        <p:spPr>
          <a:xfrm>
            <a:off x="4413250" y="5888038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19" name="向下箭號 18"/>
          <p:cNvSpPr/>
          <p:nvPr/>
        </p:nvSpPr>
        <p:spPr>
          <a:xfrm>
            <a:off x="4413250" y="4292600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20" name="矩形 31"/>
          <p:cNvSpPr>
            <a:spLocks noChangeArrowheads="1"/>
          </p:cNvSpPr>
          <p:nvPr/>
        </p:nvSpPr>
        <p:spPr bwMode="auto">
          <a:xfrm>
            <a:off x="250825" y="3860800"/>
            <a:ext cx="8543925" cy="360363"/>
          </a:xfrm>
          <a:prstGeom prst="rect">
            <a:avLst/>
          </a:prstGeom>
          <a:solidFill>
            <a:srgbClr val="CC0066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計畫應於</a:t>
            </a:r>
            <a:r>
              <a:rPr kumimoji="0" lang="en-US" altLang="zh-TW" sz="2000" b="1" dirty="0">
                <a:solidFill>
                  <a:schemeClr val="bg1"/>
                </a:solidFill>
                <a:ea typeface="微軟正黑體" pitchFamily="34" charset="-120"/>
              </a:rPr>
              <a:t>104</a:t>
            </a: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年</a:t>
            </a:r>
            <a:r>
              <a:rPr kumimoji="0" lang="en-US" altLang="zh-TW" sz="2000" b="1" dirty="0">
                <a:solidFill>
                  <a:schemeClr val="bg1"/>
                </a:solidFill>
                <a:ea typeface="微軟正黑體" pitchFamily="34" charset="-120"/>
              </a:rPr>
              <a:t>11</a:t>
            </a: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月</a:t>
            </a:r>
            <a:r>
              <a:rPr kumimoji="0" lang="en-US" altLang="zh-TW" sz="2000" b="1" dirty="0">
                <a:solidFill>
                  <a:schemeClr val="bg1"/>
                </a:solidFill>
                <a:ea typeface="微軟正黑體" pitchFamily="34" charset="-120"/>
              </a:rPr>
              <a:t>15</a:t>
            </a: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日前執行</a:t>
            </a: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完畢，並於屆滿後</a:t>
            </a:r>
            <a:r>
              <a:rPr kumimoji="0" lang="en-US" altLang="zh-TW" sz="2000" b="1" dirty="0">
                <a:solidFill>
                  <a:schemeClr val="bg1"/>
                </a:solidFill>
                <a:ea typeface="微軟正黑體" pitchFamily="34" charset="-120"/>
              </a:rPr>
              <a:t>1</a:t>
            </a:r>
            <a:r>
              <a:rPr kumimoji="0" lang="zh-TW" altLang="en-US" sz="2000" b="1" dirty="0">
                <a:solidFill>
                  <a:schemeClr val="bg1"/>
                </a:solidFill>
                <a:ea typeface="微軟正黑體" pitchFamily="34" charset="-120"/>
              </a:rPr>
              <a:t>個月內辦理核結</a:t>
            </a:r>
            <a:endParaRPr kumimoji="0" lang="zh-TW" altLang="en-US" sz="2000" b="1" dirty="0">
              <a:solidFill>
                <a:schemeClr val="bg1"/>
              </a:solidFill>
              <a:ea typeface="微軟正黑體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50825" y="3355975"/>
            <a:ext cx="8535988" cy="3603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學校透過地方政府統一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部備文報備核准</a:t>
            </a:r>
            <a:endParaRPr lang="zh-TW" alt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向下箭號 27"/>
          <p:cNvSpPr/>
          <p:nvPr/>
        </p:nvSpPr>
        <p:spPr>
          <a:xfrm>
            <a:off x="4421188" y="3046413"/>
            <a:ext cx="295275" cy="238125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TW" altLang="en-US" sz="2000">
              <a:solidFill>
                <a:srgbClr val="FFFFFF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50825" y="4581525"/>
            <a:ext cx="8543925" cy="3603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學校成果送地方政府，地方統一備文報部核結</a:t>
            </a:r>
            <a:endParaRPr lang="zh-TW" alt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250825" y="5002213"/>
            <a:ext cx="8569325" cy="885825"/>
          </a:xfrm>
          <a:prstGeom prst="roundRect">
            <a:avLst>
              <a:gd name="adj" fmla="val 8040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地方政府備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文檢附各校成果報告書一式</a:t>
            </a: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份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0" hangingPunct="0">
              <a:defRPr/>
            </a:pP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各校成果電子檔光碟</a:t>
            </a: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份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0" hangingPunct="0">
              <a:defRPr/>
            </a:pP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收支結算表</a:t>
            </a: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份</a:t>
            </a:r>
          </a:p>
        </p:txBody>
      </p:sp>
      <p:sp>
        <p:nvSpPr>
          <p:cNvPr id="16" name="矩形圖說文字 15"/>
          <p:cNvSpPr/>
          <p:nvPr/>
        </p:nvSpPr>
        <p:spPr>
          <a:xfrm>
            <a:off x="7524750" y="1004888"/>
            <a:ext cx="1439863" cy="984250"/>
          </a:xfrm>
          <a:prstGeom prst="wedgeRectCallout">
            <a:avLst>
              <a:gd name="adj1" fmla="val 21626"/>
              <a:gd name="adj2" fmla="val 75620"/>
            </a:avLst>
          </a:prstGeom>
          <a:solidFill>
            <a:srgbClr val="00B05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並請依地方財主單位規定辦理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1"/>
          <p:cNvSpPr txBox="1">
            <a:spLocks noChangeArrowheads="1"/>
          </p:cNvSpPr>
          <p:nvPr/>
        </p:nvSpPr>
        <p:spPr bwMode="auto">
          <a:xfrm>
            <a:off x="292100" y="1196975"/>
            <a:ext cx="8351838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>
            <a:spAutoFit/>
          </a:bodyPr>
          <a:lstStyle/>
          <a:p>
            <a:pPr marL="182562">
              <a:lnSpc>
                <a:spcPts val="3200"/>
              </a:lnSpc>
              <a:tabLst>
                <a:tab pos="6134100" algn="l"/>
              </a:tabLst>
              <a:defRPr/>
            </a:pPr>
            <a:r>
              <a:rPr lang="en-US" altLang="zh-TW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※</a:t>
            </a:r>
            <a:r>
              <a:rPr lang="zh-TW" altLang="en-US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於</a:t>
            </a:r>
            <a:r>
              <a:rPr lang="en-US" altLang="zh-TW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104</a:t>
            </a:r>
            <a:r>
              <a:rPr lang="zh-TW" altLang="en-US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16</a:t>
            </a:r>
            <a:r>
              <a:rPr lang="zh-TW" altLang="en-US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日前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申請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文件免備文逕送教育局體育保健科：</a:t>
            </a:r>
            <a:endParaRPr lang="en-US" altLang="zh-TW" sz="2800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82562">
              <a:lnSpc>
                <a:spcPts val="3200"/>
              </a:lnSpc>
              <a:tabLst>
                <a:tab pos="6134100" algn="l"/>
              </a:tabLst>
              <a:defRPr/>
            </a:pPr>
            <a:r>
              <a:rPr kumimoji="0"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kumimoji="0" lang="en-US" altLang="zh-TW" sz="2800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82562">
              <a:lnSpc>
                <a:spcPts val="3200"/>
              </a:lnSpc>
              <a:tabLst>
                <a:tab pos="6134100" algn="l"/>
              </a:tabLst>
              <a:defRPr/>
            </a:pPr>
            <a:r>
              <a:rPr kumimoji="0"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kumimoji="0"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提交</a:t>
            </a:r>
            <a:r>
              <a:rPr kumimoji="0" lang="en-US" altLang="zh-CN" sz="2800" b="1" u="sng" dirty="0" err="1">
                <a:solidFill>
                  <a:srgbClr val="FF0066"/>
                </a:solidFill>
                <a:latin typeface="微軟正黑體" pitchFamily="34" charset="-120"/>
                <a:ea typeface="微軟正黑體" pitchFamily="34" charset="-120"/>
              </a:rPr>
              <a:t>計畫書</a:t>
            </a:r>
            <a:r>
              <a:rPr kumimoji="0"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及</a:t>
            </a:r>
            <a:r>
              <a:rPr kumimoji="0" lang="zh-TW" altLang="zh-TW" sz="2800" b="1" u="sng" dirty="0">
                <a:solidFill>
                  <a:srgbClr val="FF0066"/>
                </a:solidFill>
                <a:latin typeface="微軟正黑體" pitchFamily="34" charset="-120"/>
                <a:ea typeface="微軟正黑體" pitchFamily="34" charset="-120"/>
              </a:rPr>
              <a:t>補助經費申請表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一式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7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份，及</a:t>
            </a:r>
            <a:r>
              <a:rPr kumimoji="0" lang="zh-TW" altLang="en-US" sz="2800" b="1" u="sng" dirty="0">
                <a:solidFill>
                  <a:srgbClr val="FF0066"/>
                </a:solidFill>
                <a:latin typeface="微軟正黑體" pitchFamily="34" charset="-120"/>
                <a:ea typeface="微軟正黑體" pitchFamily="34" charset="-120"/>
              </a:rPr>
              <a:t>光碟</a:t>
            </a:r>
            <a:r>
              <a:rPr kumimoji="0"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kumimoji="0"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份（免裝訂）</a:t>
            </a:r>
            <a:endParaRPr lang="en-US" altLang="zh-CN" sz="2800" b="1" dirty="0">
              <a:solidFill>
                <a:srgbClr val="FF0066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標題 1"/>
          <p:cNvSpPr>
            <a:spLocks/>
          </p:cNvSpPr>
          <p:nvPr/>
        </p:nvSpPr>
        <p:spPr bwMode="auto">
          <a:xfrm>
            <a:off x="468313" y="130175"/>
            <a:ext cx="4000500" cy="649288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lnSpc>
                <a:spcPts val="47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kumimoji="0" lang="zh-TW" altLang="en-US" sz="39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各</a:t>
            </a:r>
            <a:r>
              <a:rPr kumimoji="0" lang="zh-TW" altLang="en-US" sz="39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校計畫提報</a:t>
            </a:r>
            <a:r>
              <a:rPr kumimoji="0" lang="zh-TW" altLang="en-US" sz="39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期程</a:t>
            </a:r>
            <a:endParaRPr kumimoji="0" lang="en-US" altLang="zh-CN" sz="39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矩形 3"/>
          <p:cNvSpPr>
            <a:spLocks noChangeArrowheads="1"/>
          </p:cNvSpPr>
          <p:nvPr/>
        </p:nvSpPr>
        <p:spPr bwMode="auto">
          <a:xfrm>
            <a:off x="2940050" y="2060575"/>
            <a:ext cx="3263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0"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計畫申請說明</a:t>
            </a:r>
            <a:endParaRPr lang="zh-TW" altLang="en-US" sz="4000" dirty="0">
              <a:solidFill>
                <a:schemeClr val="tx1">
                  <a:lumMod val="75000"/>
                  <a:lumOff val="25000"/>
                </a:schemeClr>
              </a:solidFill>
              <a:ea typeface="微軟正黑體" pitchFamily="34" charset="-120"/>
            </a:endParaRPr>
          </a:p>
        </p:txBody>
      </p:sp>
      <p:pic>
        <p:nvPicPr>
          <p:cNvPr id="49154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 Box 35"/>
          <p:cNvSpPr txBox="1">
            <a:spLocks noChangeArrowheads="1"/>
          </p:cNvSpPr>
          <p:nvPr/>
        </p:nvSpPr>
        <p:spPr bwMode="auto">
          <a:xfrm>
            <a:off x="436563" y="2800350"/>
            <a:ext cx="701516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zh-TW" altLang="zh-TW" sz="4400" b="1">
                <a:solidFill>
                  <a:srgbClr val="333333"/>
                </a:solidFill>
                <a:ea typeface="微軟正黑體" pitchFamily="34" charset="-120"/>
              </a:rPr>
              <a:t>在地化防災課程教學模組工作坊事項說明</a:t>
            </a:r>
          </a:p>
        </p:txBody>
      </p:sp>
      <p:sp>
        <p:nvSpPr>
          <p:cNvPr id="9" name="投影片編號版面配置區 5"/>
          <p:cNvSpPr txBox="1">
            <a:spLocks/>
          </p:cNvSpPr>
          <p:nvPr/>
        </p:nvSpPr>
        <p:spPr>
          <a:xfrm>
            <a:off x="7010400" y="65928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eaLnBrk="0" hangingPunct="0">
              <a:defRPr/>
            </a:pPr>
            <a:fld id="{560FFA65-09C6-4FAA-B380-99AAF08D57C0}" type="slidenum">
              <a:rPr lang="zh-TW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pPr algn="r" eaLnBrk="0" hangingPunct="0">
                <a:defRPr/>
              </a:pPr>
              <a:t>23</a:t>
            </a:fld>
            <a:r>
              <a:rPr lang="en-US" altLang="zh-TW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軟正黑體" pitchFamily="34" charset="-120"/>
              </a:rPr>
              <a:t>/70</a:t>
            </a:r>
            <a:endParaRPr lang="zh-TW" altLang="en-US" sz="1200" dirty="0">
              <a:solidFill>
                <a:schemeClr val="tx1">
                  <a:lumMod val="65000"/>
                  <a:lumOff val="35000"/>
                </a:schemeClr>
              </a:solidFill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9431</TotalTime>
  <Words>3137</Words>
  <Application>Microsoft Office PowerPoint</Application>
  <PresentationFormat>如螢幕大小 (4:3)</PresentationFormat>
  <Paragraphs>280</Paragraphs>
  <Slides>23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簡報設計範本</vt:lpstr>
      </vt:variant>
      <vt:variant>
        <vt:i4>2</vt:i4>
      </vt:variant>
      <vt:variant>
        <vt:lpstr>投影片標題</vt:lpstr>
      </vt:variant>
      <vt:variant>
        <vt:i4>23</vt:i4>
      </vt:variant>
    </vt:vector>
  </HeadingPairs>
  <TitlesOfParts>
    <vt:vector size="30" baseType="lpstr">
      <vt:lpstr>Arial</vt:lpstr>
      <vt:lpstr>微軟正黑體</vt:lpstr>
      <vt:lpstr>Calibri</vt:lpstr>
      <vt:lpstr>新細明體</vt:lpstr>
      <vt:lpstr>Times New Roman</vt:lpstr>
      <vt:lpstr>Office 佈景主題</vt:lpstr>
      <vt:lpstr>Office 佈景主題</vt:lpstr>
      <vt:lpstr>投影片 1</vt:lpstr>
      <vt:lpstr>投影片 2</vt:lpstr>
      <vt:lpstr>投影片 3</vt:lpstr>
      <vt:lpstr>104年度應辦理學校 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ttps</cp:lastModifiedBy>
  <cp:revision>588</cp:revision>
  <dcterms:created xsi:type="dcterms:W3CDTF">2013-10-21T02:02:20Z</dcterms:created>
  <dcterms:modified xsi:type="dcterms:W3CDTF">2014-12-24T04:06:46Z</dcterms:modified>
</cp:coreProperties>
</file>