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61" r:id="rId2"/>
    <p:sldId id="325" r:id="rId3"/>
    <p:sldId id="285" r:id="rId4"/>
    <p:sldId id="263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7" r:id="rId16"/>
    <p:sldId id="296" r:id="rId17"/>
    <p:sldId id="298" r:id="rId18"/>
    <p:sldId id="299" r:id="rId19"/>
    <p:sldId id="300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23" r:id="rId32"/>
    <p:sldId id="324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1" r:id="rId41"/>
    <p:sldId id="322" r:id="rId42"/>
    <p:sldId id="327" r:id="rId43"/>
    <p:sldId id="326" r:id="rId44"/>
    <p:sldId id="329" r:id="rId45"/>
    <p:sldId id="330" r:id="rId46"/>
    <p:sldId id="331" r:id="rId47"/>
    <p:sldId id="333" r:id="rId48"/>
    <p:sldId id="328" r:id="rId49"/>
    <p:sldId id="334" r:id="rId50"/>
    <p:sldId id="271" r:id="rId5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979797"/>
    <a:srgbClr val="C9C9C9"/>
    <a:srgbClr val="FCB80D"/>
    <a:srgbClr val="22B6A8"/>
    <a:srgbClr val="EB7D7E"/>
    <a:srgbClr val="574E10"/>
    <a:srgbClr val="5C96A0"/>
    <a:srgbClr val="F8EA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54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27963;&#38913;&#31807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27963;&#38913;&#31807;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桃園市執行初階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第一類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防災校園校</a:t>
            </a:r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數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c:rich>
      </c:tx>
      <c:layout>
        <c:manualLayout>
          <c:xMode val="edge"/>
          <c:yMode val="edge"/>
          <c:x val="9.8997192137986412E-2"/>
          <c:y val="1.777777777777778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國小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工作表1!$A$2:$A$9</c:f>
              <c:numCache>
                <c:formatCode>General</c:formatCode>
                <c:ptCount val="8"/>
                <c:pt idx="0">
                  <c:v>102</c:v>
                </c:pt>
                <c:pt idx="1">
                  <c:v>103</c:v>
                </c:pt>
                <c:pt idx="2">
                  <c:v>104</c:v>
                </c:pt>
                <c:pt idx="3">
                  <c:v>105</c:v>
                </c:pt>
                <c:pt idx="4">
                  <c:v>106</c:v>
                </c:pt>
                <c:pt idx="5">
                  <c:v>107</c:v>
                </c:pt>
                <c:pt idx="6">
                  <c:v>108</c:v>
                </c:pt>
                <c:pt idx="7">
                  <c:v>109</c:v>
                </c:pt>
              </c:numCache>
            </c:numRef>
          </c:xVal>
          <c:yVal>
            <c:numRef>
              <c:f>工作表1!$B$2:$B$9</c:f>
              <c:numCache>
                <c:formatCode>General</c:formatCode>
                <c:ptCount val="8"/>
                <c:pt idx="0">
                  <c:v>7</c:v>
                </c:pt>
                <c:pt idx="1">
                  <c:v>5</c:v>
                </c:pt>
                <c:pt idx="2">
                  <c:v>9</c:v>
                </c:pt>
                <c:pt idx="3">
                  <c:v>15</c:v>
                </c:pt>
                <c:pt idx="4">
                  <c:v>21</c:v>
                </c:pt>
                <c:pt idx="5">
                  <c:v>18</c:v>
                </c:pt>
                <c:pt idx="6">
                  <c:v>20</c:v>
                </c:pt>
                <c:pt idx="7">
                  <c:v>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FFA-439D-BCDF-98BF6BFFD966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國中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xVal>
            <c:numRef>
              <c:f>工作表1!$A$2:$A$9</c:f>
              <c:numCache>
                <c:formatCode>General</c:formatCode>
                <c:ptCount val="8"/>
                <c:pt idx="0">
                  <c:v>102</c:v>
                </c:pt>
                <c:pt idx="1">
                  <c:v>103</c:v>
                </c:pt>
                <c:pt idx="2">
                  <c:v>104</c:v>
                </c:pt>
                <c:pt idx="3">
                  <c:v>105</c:v>
                </c:pt>
                <c:pt idx="4">
                  <c:v>106</c:v>
                </c:pt>
                <c:pt idx="5">
                  <c:v>107</c:v>
                </c:pt>
                <c:pt idx="6">
                  <c:v>108</c:v>
                </c:pt>
                <c:pt idx="7">
                  <c:v>109</c:v>
                </c:pt>
              </c:numCache>
            </c:numRef>
          </c:xVal>
          <c:yVal>
            <c:numRef>
              <c:f>工作表1!$C$2:$C$9</c:f>
              <c:numCache>
                <c:formatCode>General</c:formatCode>
                <c:ptCount val="8"/>
                <c:pt idx="0">
                  <c:v>3</c:v>
                </c:pt>
                <c:pt idx="1">
                  <c:v>9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FFA-439D-BCDF-98BF6BFFD966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高中</c:v>
                </c:pt>
              </c:strCache>
            </c:strRef>
          </c:tx>
          <c:spPr>
            <a:ln w="3810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工作表1!$A$2:$A$9</c:f>
              <c:numCache>
                <c:formatCode>General</c:formatCode>
                <c:ptCount val="8"/>
                <c:pt idx="0">
                  <c:v>102</c:v>
                </c:pt>
                <c:pt idx="1">
                  <c:v>103</c:v>
                </c:pt>
                <c:pt idx="2">
                  <c:v>104</c:v>
                </c:pt>
                <c:pt idx="3">
                  <c:v>105</c:v>
                </c:pt>
                <c:pt idx="4">
                  <c:v>106</c:v>
                </c:pt>
                <c:pt idx="5">
                  <c:v>107</c:v>
                </c:pt>
                <c:pt idx="6">
                  <c:v>108</c:v>
                </c:pt>
                <c:pt idx="7">
                  <c:v>109</c:v>
                </c:pt>
              </c:numCache>
            </c:numRef>
          </c:xVal>
          <c:yVal>
            <c:numRef>
              <c:f>工作表1!$D$2:$D$9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FFA-439D-BCDF-98BF6BFFD966}"/>
            </c:ext>
          </c:extLst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合計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57150">
                <a:solidFill>
                  <a:schemeClr val="accent4"/>
                </a:solidFill>
              </a:ln>
              <a:effectLst/>
            </c:spPr>
          </c:marker>
          <c:xVal>
            <c:numRef>
              <c:f>工作表1!$A$2:$A$9</c:f>
              <c:numCache>
                <c:formatCode>General</c:formatCode>
                <c:ptCount val="8"/>
                <c:pt idx="0">
                  <c:v>102</c:v>
                </c:pt>
                <c:pt idx="1">
                  <c:v>103</c:v>
                </c:pt>
                <c:pt idx="2">
                  <c:v>104</c:v>
                </c:pt>
                <c:pt idx="3">
                  <c:v>105</c:v>
                </c:pt>
                <c:pt idx="4">
                  <c:v>106</c:v>
                </c:pt>
                <c:pt idx="5">
                  <c:v>107</c:v>
                </c:pt>
                <c:pt idx="6">
                  <c:v>108</c:v>
                </c:pt>
                <c:pt idx="7">
                  <c:v>109</c:v>
                </c:pt>
              </c:numCache>
            </c:numRef>
          </c:xVal>
          <c:yVal>
            <c:numRef>
              <c:f>工作表1!$E$2:$E$9</c:f>
              <c:numCache>
                <c:formatCode>General</c:formatCode>
                <c:ptCount val="8"/>
                <c:pt idx="0">
                  <c:v>10</c:v>
                </c:pt>
                <c:pt idx="1">
                  <c:v>14</c:v>
                </c:pt>
                <c:pt idx="2">
                  <c:v>13</c:v>
                </c:pt>
                <c:pt idx="3">
                  <c:v>15</c:v>
                </c:pt>
                <c:pt idx="4">
                  <c:v>25</c:v>
                </c:pt>
                <c:pt idx="5">
                  <c:v>24</c:v>
                </c:pt>
                <c:pt idx="6">
                  <c:v>30</c:v>
                </c:pt>
                <c:pt idx="7">
                  <c:v>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FFA-439D-BCDF-98BF6BFFD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4464640"/>
        <c:axId val="114032640"/>
      </c:scatterChart>
      <c:valAx>
        <c:axId val="114464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14032640"/>
        <c:crosses val="autoZero"/>
        <c:crossBetween val="midCat"/>
      </c:valAx>
      <c:valAx>
        <c:axId val="11403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144646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CA4-4AEC-B570-E4A9109EC73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CA4-4AEC-B570-E4A9109EC73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CA4-4AEC-B570-E4A9109EC73C}"/>
              </c:ext>
            </c:extLst>
          </c:dPt>
          <c:cat>
            <c:strRef>
              <c:f>工作表1!$A$1:$C$1</c:f>
              <c:strCache>
                <c:ptCount val="3"/>
                <c:pt idx="0">
                  <c:v>國小</c:v>
                </c:pt>
                <c:pt idx="1">
                  <c:v>國中</c:v>
                </c:pt>
                <c:pt idx="2">
                  <c:v>高中</c:v>
                </c:pt>
              </c:strCache>
            </c:strRef>
          </c:cat>
          <c:val>
            <c:numRef>
              <c:f>工作表1!$A$2:$C$2</c:f>
              <c:numCache>
                <c:formatCode>General</c:formatCode>
                <c:ptCount val="3"/>
                <c:pt idx="0">
                  <c:v>20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A4-4AEC-B570-E4A9109EC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FCB3248-4B42-426C-9B1C-998F7B2600F5}" type="datetimeFigureOut">
              <a:rPr lang="zh-CN" altLang="en-US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宋体" pitchFamily="2" charset="-122"/>
              </a:defRPr>
            </a:lvl1pPr>
          </a:lstStyle>
          <a:p>
            <a:fld id="{CC6602C1-FBC9-43D8-BF13-CB256CFEA5A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4237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E2AFC-9583-45F2-8F6D-55A225C88B72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F5C5B9-BE4B-4A26-82AB-5ED1A9FC297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05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D218A-C6FA-4CEA-B28D-30A0550BC0EC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724C6-19B4-4859-8010-9F8EFCE475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12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AA845-F998-4F17-8A6A-0E851FCEB55F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5435A-A2D6-4915-B637-9D0559BD51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28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982F6-331A-480D-8F40-960F7A2E6A4C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28EDA-A6C3-4F73-A062-5B27C7F1908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942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5597525" y="4306888"/>
            <a:ext cx="774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kumimoji="0" lang="en-US" altLang="zh-CN" sz="100" smtClean="0"/>
              <a:t>PPT</a:t>
            </a:r>
            <a:r>
              <a:rPr kumimoji="0" lang="zh-CN" altLang="en-US" sz="100" smtClean="0"/>
              <a:t>模板下载：</a:t>
            </a:r>
            <a:r>
              <a:rPr kumimoji="0" lang="en-US" altLang="zh-CN" sz="100" smtClean="0"/>
              <a:t>www.1ppt.com/moban/     </a:t>
            </a:r>
            <a:r>
              <a:rPr kumimoji="0" lang="zh-CN" altLang="en-US" sz="100" smtClean="0"/>
              <a:t>行业</a:t>
            </a:r>
            <a:r>
              <a:rPr kumimoji="0" lang="en-US" altLang="zh-CN" sz="100" smtClean="0"/>
              <a:t>PPT</a:t>
            </a:r>
            <a:r>
              <a:rPr kumimoji="0" lang="zh-CN" altLang="en-US" sz="100" smtClean="0"/>
              <a:t>模板：</a:t>
            </a:r>
            <a:r>
              <a:rPr kumimoji="0" lang="en-US" altLang="zh-CN" sz="100" smtClean="0"/>
              <a:t>www.1ppt.com/hangye/ </a:t>
            </a:r>
          </a:p>
          <a:p>
            <a:pPr eaLnBrk="1" hangingPunct="1">
              <a:defRPr/>
            </a:pPr>
            <a:r>
              <a:rPr kumimoji="0" lang="zh-CN" altLang="en-US" sz="100" smtClean="0"/>
              <a:t>节日</a:t>
            </a:r>
            <a:r>
              <a:rPr kumimoji="0" lang="en-US" altLang="zh-CN" sz="100" smtClean="0"/>
              <a:t>PPT</a:t>
            </a:r>
            <a:r>
              <a:rPr kumimoji="0" lang="zh-CN" altLang="en-US" sz="100" smtClean="0"/>
              <a:t>模板：</a:t>
            </a:r>
            <a:r>
              <a:rPr kumimoji="0" lang="en-US" altLang="zh-CN" sz="100" smtClean="0"/>
              <a:t>www.1ppt.com/jieri/           PPT</a:t>
            </a:r>
            <a:r>
              <a:rPr kumimoji="0" lang="zh-CN" altLang="en-US" sz="100" smtClean="0"/>
              <a:t>素材下载：</a:t>
            </a:r>
            <a:r>
              <a:rPr kumimoji="0" lang="en-US" altLang="zh-CN" sz="100" smtClean="0"/>
              <a:t>www.1ppt.com/sucai/</a:t>
            </a:r>
          </a:p>
          <a:p>
            <a:pPr eaLnBrk="1" hangingPunct="1">
              <a:defRPr/>
            </a:pPr>
            <a:r>
              <a:rPr kumimoji="0" lang="en-US" altLang="zh-CN" sz="100" smtClean="0"/>
              <a:t>PPT</a:t>
            </a:r>
            <a:r>
              <a:rPr kumimoji="0" lang="zh-CN" altLang="en-US" sz="100" smtClean="0"/>
              <a:t>背景图片：</a:t>
            </a:r>
            <a:r>
              <a:rPr kumimoji="0" lang="en-US" altLang="zh-CN" sz="100" smtClean="0"/>
              <a:t>www.1ppt.com/beijing/      PPT</a:t>
            </a:r>
            <a:r>
              <a:rPr kumimoji="0" lang="zh-CN" altLang="en-US" sz="100" smtClean="0"/>
              <a:t>图表下载：</a:t>
            </a:r>
            <a:r>
              <a:rPr kumimoji="0" lang="en-US" altLang="zh-CN" sz="100" smtClean="0"/>
              <a:t>www.1ppt.com/tubiao/      </a:t>
            </a:r>
          </a:p>
          <a:p>
            <a:pPr eaLnBrk="1" hangingPunct="1">
              <a:defRPr/>
            </a:pPr>
            <a:r>
              <a:rPr kumimoji="0" lang="zh-CN" altLang="en-US" sz="100" smtClean="0"/>
              <a:t>优秀</a:t>
            </a:r>
            <a:r>
              <a:rPr kumimoji="0" lang="en-US" altLang="zh-CN" sz="100" smtClean="0"/>
              <a:t>PPT</a:t>
            </a:r>
            <a:r>
              <a:rPr kumimoji="0" lang="zh-CN" altLang="en-US" sz="100" smtClean="0"/>
              <a:t>下载：</a:t>
            </a:r>
            <a:r>
              <a:rPr kumimoji="0" lang="en-US" altLang="zh-CN" sz="100" smtClean="0"/>
              <a:t>www.1ppt.com/xiazai/        PPT</a:t>
            </a:r>
            <a:r>
              <a:rPr kumimoji="0" lang="zh-CN" altLang="en-US" sz="100" smtClean="0"/>
              <a:t>教程： </a:t>
            </a:r>
            <a:r>
              <a:rPr kumimoji="0" lang="en-US" altLang="zh-CN" sz="100" smtClean="0"/>
              <a:t>www.1ppt.com/powerpoint/      </a:t>
            </a:r>
          </a:p>
          <a:p>
            <a:pPr eaLnBrk="1" hangingPunct="1">
              <a:defRPr/>
            </a:pPr>
            <a:r>
              <a:rPr kumimoji="0" lang="en-US" altLang="zh-CN" sz="100" smtClean="0"/>
              <a:t>Word</a:t>
            </a:r>
            <a:r>
              <a:rPr kumimoji="0" lang="zh-CN" altLang="en-US" sz="100" smtClean="0"/>
              <a:t>教程： </a:t>
            </a:r>
            <a:r>
              <a:rPr kumimoji="0" lang="en-US" altLang="zh-CN" sz="100" smtClean="0"/>
              <a:t>www.1ppt.com/word/              Excel</a:t>
            </a:r>
            <a:r>
              <a:rPr kumimoji="0" lang="zh-CN" altLang="en-US" sz="100" smtClean="0"/>
              <a:t>教程：</a:t>
            </a:r>
            <a:r>
              <a:rPr kumimoji="0" lang="en-US" altLang="zh-CN" sz="100" smtClean="0"/>
              <a:t>www.1ppt.com/excel/  </a:t>
            </a:r>
          </a:p>
          <a:p>
            <a:pPr eaLnBrk="1" hangingPunct="1">
              <a:defRPr/>
            </a:pPr>
            <a:r>
              <a:rPr kumimoji="0" lang="zh-CN" altLang="en-US" sz="100" smtClean="0"/>
              <a:t>资料下载：</a:t>
            </a:r>
            <a:r>
              <a:rPr kumimoji="0" lang="en-US" altLang="zh-CN" sz="100" smtClean="0"/>
              <a:t>www.1ppt.com/ziliao/                PPT</a:t>
            </a:r>
            <a:r>
              <a:rPr kumimoji="0" lang="zh-CN" altLang="en-US" sz="100" smtClean="0"/>
              <a:t>课件下载：</a:t>
            </a:r>
            <a:r>
              <a:rPr kumimoji="0" lang="en-US" altLang="zh-CN" sz="100" smtClean="0"/>
              <a:t>www.1ppt.com/kejian/ </a:t>
            </a:r>
          </a:p>
          <a:p>
            <a:pPr eaLnBrk="1" hangingPunct="1">
              <a:defRPr/>
            </a:pPr>
            <a:r>
              <a:rPr kumimoji="0" lang="zh-CN" altLang="en-US" sz="100" smtClean="0"/>
              <a:t>范文下载：</a:t>
            </a:r>
            <a:r>
              <a:rPr kumimoji="0" lang="en-US" altLang="zh-CN" sz="100" smtClean="0"/>
              <a:t>www.1ppt.com/fanwen/             </a:t>
            </a:r>
            <a:r>
              <a:rPr kumimoji="0" lang="zh-CN" altLang="en-US" sz="100" smtClean="0"/>
              <a:t>试卷下载：</a:t>
            </a:r>
            <a:r>
              <a:rPr kumimoji="0" lang="en-US" altLang="zh-CN" sz="100" smtClean="0"/>
              <a:t>www.1ppt.com/shiti/  </a:t>
            </a:r>
          </a:p>
          <a:p>
            <a:pPr eaLnBrk="1" hangingPunct="1">
              <a:defRPr/>
            </a:pPr>
            <a:r>
              <a:rPr kumimoji="0" lang="zh-CN" altLang="en-US" sz="100" smtClean="0"/>
              <a:t>教案下载：</a:t>
            </a:r>
            <a:r>
              <a:rPr kumimoji="0" lang="en-US" altLang="zh-CN" sz="100" smtClean="0"/>
              <a:t>www.1ppt.com/jiaoan/        </a:t>
            </a:r>
          </a:p>
          <a:p>
            <a:pPr eaLnBrk="1" hangingPunct="1">
              <a:defRPr/>
            </a:pPr>
            <a:r>
              <a:rPr kumimoji="0" lang="zh-CN" altLang="en-US" sz="100" smtClean="0"/>
              <a:t>字体下载：</a:t>
            </a:r>
            <a:r>
              <a:rPr kumimoji="0" lang="en-US" altLang="zh-CN" sz="100" smtClean="0"/>
              <a:t>www.1ppt.com/ziti/</a:t>
            </a:r>
          </a:p>
          <a:p>
            <a:pPr eaLnBrk="1" hangingPunct="1">
              <a:defRPr/>
            </a:pPr>
            <a:r>
              <a:rPr kumimoji="0" lang="en-US" altLang="zh-CN" sz="100" smtClean="0"/>
              <a:t> </a:t>
            </a:r>
            <a:endParaRPr kumimoji="0" lang="zh-CN" altLang="en-US" sz="10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27076-05FD-4213-B35A-AA73ACBDDF36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8C699-DAB6-46FA-BBF2-70C5264020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432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FEEEF-AABB-4931-9BC6-AFCB18484281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824EE-7602-4AD7-AF90-3F4882DC14A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14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5FD3C-68CC-4790-9387-C1AD4C3751C7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D0AEF-345D-4E1C-ADE2-4194176CB6D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54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EECF0-F11C-4467-8A29-0053CFB711A9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66A5F-6276-4B95-9FE8-251541E2A05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780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92F6E-C05C-4B8B-BA5F-7BB54E2D6380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C14A6-B749-467D-BCE4-A12C901D56D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42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9AE76-A472-4291-9B2A-F6C0211D97B6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193B7-2324-4B4A-88CD-4659CE7B926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936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32822-4853-449E-AFB0-164D80AF4274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CEE32-F5EF-4A58-9C76-130628551F1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909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278ADB4-074B-47D0-AE76-42283CB3C229}" type="datetime1">
              <a:rPr lang="zh-CN" altLang="en-US" smtClean="0"/>
              <a:pPr>
                <a:defRPr/>
              </a:pPr>
              <a:t>2020/7/14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ea typeface="宋体" pitchFamily="2" charset="-122"/>
              </a:defRPr>
            </a:lvl1pPr>
          </a:lstStyle>
          <a:p>
            <a:fld id="{99DCCDBF-8750-4C7E-989B-47E4C8CCAA0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63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s://cee.nuk.edu.tw/p/404-1051-27691.php?Lang=zh-tw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rator.co/companies/AR2VR" TargetMode="External"/><Relationship Id="rId2" Type="http://schemas.openxmlformats.org/officeDocument/2006/relationships/hyperlink" Target="https://cee.nuk.edu.tw/p/404-1051-27691.php?Lang=zh-t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hyperlink" Target="https://cee.nuk.edu.tw/p/404-1051-27691.php?Lang=zh-tw" TargetMode="Externa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hyperlink" Target="https://dmip.tw/manual2019/content.aspx?guid=15891b37-ab9e-43f2-8ef4-a684521353c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dmip.tw/manual2019/content.aspx?guid=15891b37-ab9e-43f2-8ef4-a684521353c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safe.ttps.tyc.edu.tw/" TargetMode="Externa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udn.com/news/story/6898/4059077?from=udnamp_storysns_fb" TargetMode="Externa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1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 hidden="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5124" name="群組 7"/>
          <p:cNvGrpSpPr>
            <a:grpSpLocks/>
          </p:cNvGrpSpPr>
          <p:nvPr/>
        </p:nvGrpSpPr>
        <p:grpSpPr bwMode="auto">
          <a:xfrm>
            <a:off x="4675237" y="1008699"/>
            <a:ext cx="2802012" cy="2802012"/>
            <a:chOff x="2886596" y="255327"/>
            <a:chExt cx="2888431" cy="2888431"/>
          </a:xfrm>
        </p:grpSpPr>
        <p:sp>
          <p:nvSpPr>
            <p:cNvPr id="9" name="橢圓 8"/>
            <p:cNvSpPr/>
            <p:nvPr/>
          </p:nvSpPr>
          <p:spPr>
            <a:xfrm>
              <a:off x="2886596" y="255327"/>
              <a:ext cx="2888431" cy="28884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69335" y="335339"/>
              <a:ext cx="1965627" cy="24323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任意多边形 8"/>
          <p:cNvSpPr/>
          <p:nvPr/>
        </p:nvSpPr>
        <p:spPr>
          <a:xfrm rot="19814683">
            <a:off x="8907462" y="3525918"/>
            <a:ext cx="1576387" cy="1709738"/>
          </a:xfrm>
          <a:custGeom>
            <a:avLst/>
            <a:gdLst>
              <a:gd name="connsiteX0" fmla="*/ 248166 w 2220804"/>
              <a:gd name="connsiteY0" fmla="*/ 248166 h 2220804"/>
              <a:gd name="connsiteX1" fmla="*/ 248166 w 2220804"/>
              <a:gd name="connsiteY1" fmla="*/ 1972639 h 2220804"/>
              <a:gd name="connsiteX2" fmla="*/ 1972639 w 2220804"/>
              <a:gd name="connsiteY2" fmla="*/ 1972639 h 2220804"/>
              <a:gd name="connsiteX3" fmla="*/ 1972639 w 2220804"/>
              <a:gd name="connsiteY3" fmla="*/ 248166 h 2220804"/>
              <a:gd name="connsiteX4" fmla="*/ 0 w 2220804"/>
              <a:gd name="connsiteY4" fmla="*/ 0 h 2220804"/>
              <a:gd name="connsiteX5" fmla="*/ 2220804 w 2220804"/>
              <a:gd name="connsiteY5" fmla="*/ 0 h 2220804"/>
              <a:gd name="connsiteX6" fmla="*/ 2220804 w 2220804"/>
              <a:gd name="connsiteY6" fmla="*/ 2220804 h 2220804"/>
              <a:gd name="connsiteX7" fmla="*/ 0 w 2220804"/>
              <a:gd name="connsiteY7" fmla="*/ 2220804 h 222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0804" h="2220804">
                <a:moveTo>
                  <a:pt x="248166" y="248166"/>
                </a:moveTo>
                <a:lnTo>
                  <a:pt x="248166" y="1972639"/>
                </a:lnTo>
                <a:lnTo>
                  <a:pt x="1972639" y="1972639"/>
                </a:lnTo>
                <a:lnTo>
                  <a:pt x="1972639" y="248166"/>
                </a:lnTo>
                <a:close/>
                <a:moveTo>
                  <a:pt x="0" y="0"/>
                </a:moveTo>
                <a:lnTo>
                  <a:pt x="2220804" y="0"/>
                </a:lnTo>
                <a:lnTo>
                  <a:pt x="2220804" y="2220804"/>
                </a:lnTo>
                <a:lnTo>
                  <a:pt x="0" y="2220804"/>
                </a:lnTo>
                <a:close/>
              </a:path>
            </a:pathLst>
          </a:custGeom>
          <a:solidFill>
            <a:srgbClr val="FCB8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CN" altLang="en-US">
              <a:cs typeface="+mn-ea"/>
              <a:sym typeface="+mn-lt"/>
            </a:endParaRPr>
          </a:p>
        </p:txBody>
      </p:sp>
      <p:pic>
        <p:nvPicPr>
          <p:cNvPr id="5126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140">
            <a:off x="607674" y="832301"/>
            <a:ext cx="3805606" cy="337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6"/>
          <p:cNvGrpSpPr>
            <a:grpSpLocks/>
          </p:cNvGrpSpPr>
          <p:nvPr/>
        </p:nvGrpSpPr>
        <p:grpSpPr bwMode="auto">
          <a:xfrm>
            <a:off x="1737360" y="311150"/>
            <a:ext cx="10535920" cy="6252210"/>
            <a:chOff x="862679" y="233404"/>
            <a:chExt cx="8968448" cy="5504726"/>
          </a:xfrm>
        </p:grpSpPr>
        <p:pic>
          <p:nvPicPr>
            <p:cNvPr id="12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8465" y="625732"/>
              <a:ext cx="1949397" cy="2046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180" y="3816496"/>
              <a:ext cx="1668683" cy="192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6561" y="233404"/>
              <a:ext cx="667362" cy="7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2344">
              <a:off x="8731999" y="3167380"/>
              <a:ext cx="1099128" cy="1153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图片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863203">
              <a:off x="937480" y="3600045"/>
              <a:ext cx="1359575" cy="1509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5125" name="文本框 26"/>
          <p:cNvSpPr txBox="1">
            <a:spLocks noChangeArrowheads="1"/>
          </p:cNvSpPr>
          <p:nvPr/>
        </p:nvSpPr>
        <p:spPr bwMode="auto">
          <a:xfrm>
            <a:off x="2488560" y="4050063"/>
            <a:ext cx="7187878" cy="155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TW" altLang="en-US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桃園市政府</a:t>
            </a:r>
            <a:endParaRPr lang="en-US" altLang="zh-TW" sz="4800" b="1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zh-TW" altLang="en-US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防災教育計劃成果報告</a:t>
            </a:r>
            <a:endParaRPr kumimoji="0" lang="zh-CN" altLang="en-US" sz="138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492268" y="5702490"/>
            <a:ext cx="51860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製作、報告人：桃園市防災教育輔導團總召  </a:t>
            </a:r>
            <a:endParaRPr lang="en-US" altLang="zh-TW" sz="2000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                          山東國小校長  魏吉宏</a:t>
            </a:r>
            <a:endParaRPr lang="zh-TW" altLang="en-US" sz="20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:\109年防災大會師簡報\照片\5-活動推廣及資源整合\3.國家防災日示範演練-蚵間國小\2019920國家防災日-蚵間防災演練示範觀摩_200616_008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4" b="6077"/>
          <a:stretch/>
        </p:blipFill>
        <p:spPr bwMode="auto">
          <a:xfrm>
            <a:off x="0" y="0"/>
            <a:ext cx="12192000" cy="45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Freeform 22"/>
          <p:cNvSpPr/>
          <p:nvPr/>
        </p:nvSpPr>
        <p:spPr bwMode="auto">
          <a:xfrm>
            <a:off x="7132650" y="4687959"/>
            <a:ext cx="1104924" cy="794084"/>
          </a:xfrm>
          <a:custGeom>
            <a:avLst/>
            <a:gdLst>
              <a:gd name="T0" fmla="*/ 168 w 168"/>
              <a:gd name="T1" fmla="*/ 68 h 121"/>
              <a:gd name="T2" fmla="*/ 151 w 168"/>
              <a:gd name="T3" fmla="*/ 87 h 121"/>
              <a:gd name="T4" fmla="*/ 114 w 168"/>
              <a:gd name="T5" fmla="*/ 111 h 121"/>
              <a:gd name="T6" fmla="*/ 65 w 168"/>
              <a:gd name="T7" fmla="*/ 118 h 121"/>
              <a:gd name="T8" fmla="*/ 21 w 168"/>
              <a:gd name="T9" fmla="*/ 97 h 121"/>
              <a:gd name="T10" fmla="*/ 19 w 168"/>
              <a:gd name="T11" fmla="*/ 95 h 121"/>
              <a:gd name="T12" fmla="*/ 4 w 168"/>
              <a:gd name="T13" fmla="*/ 68 h 121"/>
              <a:gd name="T14" fmla="*/ 1 w 168"/>
              <a:gd name="T15" fmla="*/ 38 h 121"/>
              <a:gd name="T16" fmla="*/ 8 w 168"/>
              <a:gd name="T17" fmla="*/ 15 h 121"/>
              <a:gd name="T18" fmla="*/ 21 w 168"/>
              <a:gd name="T19" fmla="*/ 3 h 121"/>
              <a:gd name="T20" fmla="*/ 35 w 168"/>
              <a:gd name="T21" fmla="*/ 2 h 121"/>
              <a:gd name="T22" fmla="*/ 49 w 168"/>
              <a:gd name="T23" fmla="*/ 7 h 121"/>
              <a:gd name="T24" fmla="*/ 62 w 168"/>
              <a:gd name="T25" fmla="*/ 16 h 121"/>
              <a:gd name="T26" fmla="*/ 74 w 168"/>
              <a:gd name="T27" fmla="*/ 27 h 121"/>
              <a:gd name="T28" fmla="*/ 74 w 168"/>
              <a:gd name="T29" fmla="*/ 28 h 121"/>
              <a:gd name="T30" fmla="*/ 93 w 168"/>
              <a:gd name="T31" fmla="*/ 48 h 121"/>
              <a:gd name="T32" fmla="*/ 119 w 168"/>
              <a:gd name="T33" fmla="*/ 64 h 121"/>
              <a:gd name="T34" fmla="*/ 148 w 168"/>
              <a:gd name="T35" fmla="*/ 70 h 121"/>
              <a:gd name="T36" fmla="*/ 168 w 168"/>
              <a:gd name="T37" fmla="*/ 6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8" h="121">
                <a:moveTo>
                  <a:pt x="168" y="68"/>
                </a:moveTo>
                <a:cubicBezTo>
                  <a:pt x="166" y="71"/>
                  <a:pt x="160" y="78"/>
                  <a:pt x="151" y="87"/>
                </a:cubicBezTo>
                <a:cubicBezTo>
                  <a:pt x="142" y="95"/>
                  <a:pt x="129" y="105"/>
                  <a:pt x="114" y="111"/>
                </a:cubicBezTo>
                <a:cubicBezTo>
                  <a:pt x="99" y="117"/>
                  <a:pt x="81" y="121"/>
                  <a:pt x="65" y="118"/>
                </a:cubicBezTo>
                <a:cubicBezTo>
                  <a:pt x="48" y="116"/>
                  <a:pt x="32" y="109"/>
                  <a:pt x="21" y="97"/>
                </a:cubicBezTo>
                <a:cubicBezTo>
                  <a:pt x="20" y="97"/>
                  <a:pt x="20" y="96"/>
                  <a:pt x="19" y="95"/>
                </a:cubicBezTo>
                <a:cubicBezTo>
                  <a:pt x="12" y="88"/>
                  <a:pt x="7" y="78"/>
                  <a:pt x="4" y="68"/>
                </a:cubicBezTo>
                <a:cubicBezTo>
                  <a:pt x="1" y="58"/>
                  <a:pt x="0" y="47"/>
                  <a:pt x="1" y="38"/>
                </a:cubicBezTo>
                <a:cubicBezTo>
                  <a:pt x="2" y="29"/>
                  <a:pt x="4" y="21"/>
                  <a:pt x="8" y="15"/>
                </a:cubicBezTo>
                <a:cubicBezTo>
                  <a:pt x="11" y="9"/>
                  <a:pt x="16" y="5"/>
                  <a:pt x="21" y="3"/>
                </a:cubicBezTo>
                <a:cubicBezTo>
                  <a:pt x="26" y="0"/>
                  <a:pt x="30" y="0"/>
                  <a:pt x="35" y="2"/>
                </a:cubicBezTo>
                <a:cubicBezTo>
                  <a:pt x="40" y="3"/>
                  <a:pt x="45" y="5"/>
                  <a:pt x="49" y="7"/>
                </a:cubicBezTo>
                <a:cubicBezTo>
                  <a:pt x="54" y="10"/>
                  <a:pt x="58" y="13"/>
                  <a:pt x="62" y="16"/>
                </a:cubicBezTo>
                <a:cubicBezTo>
                  <a:pt x="66" y="19"/>
                  <a:pt x="70" y="23"/>
                  <a:pt x="74" y="27"/>
                </a:cubicBezTo>
                <a:cubicBezTo>
                  <a:pt x="74" y="28"/>
                  <a:pt x="74" y="28"/>
                  <a:pt x="74" y="28"/>
                </a:cubicBezTo>
                <a:cubicBezTo>
                  <a:pt x="80" y="33"/>
                  <a:pt x="86" y="41"/>
                  <a:pt x="93" y="48"/>
                </a:cubicBezTo>
                <a:cubicBezTo>
                  <a:pt x="100" y="54"/>
                  <a:pt x="109" y="60"/>
                  <a:pt x="119" y="64"/>
                </a:cubicBezTo>
                <a:cubicBezTo>
                  <a:pt x="128" y="68"/>
                  <a:pt x="139" y="70"/>
                  <a:pt x="148" y="70"/>
                </a:cubicBezTo>
                <a:cubicBezTo>
                  <a:pt x="157" y="70"/>
                  <a:pt x="165" y="68"/>
                  <a:pt x="168" y="6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solidFill>
                <a:srgbClr val="3A3A3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Freeform 25"/>
          <p:cNvSpPr/>
          <p:nvPr/>
        </p:nvSpPr>
        <p:spPr bwMode="auto">
          <a:xfrm>
            <a:off x="4588790" y="5824900"/>
            <a:ext cx="1178718" cy="855662"/>
          </a:xfrm>
          <a:custGeom>
            <a:avLst/>
            <a:gdLst>
              <a:gd name="T0" fmla="*/ 0 w 145"/>
              <a:gd name="T1" fmla="*/ 59 h 105"/>
              <a:gd name="T2" fmla="*/ 15 w 145"/>
              <a:gd name="T3" fmla="*/ 75 h 105"/>
              <a:gd name="T4" fmla="*/ 47 w 145"/>
              <a:gd name="T5" fmla="*/ 96 h 105"/>
              <a:gd name="T6" fmla="*/ 90 w 145"/>
              <a:gd name="T7" fmla="*/ 103 h 105"/>
              <a:gd name="T8" fmla="*/ 128 w 145"/>
              <a:gd name="T9" fmla="*/ 84 h 105"/>
              <a:gd name="T10" fmla="*/ 129 w 145"/>
              <a:gd name="T11" fmla="*/ 83 h 105"/>
              <a:gd name="T12" fmla="*/ 142 w 145"/>
              <a:gd name="T13" fmla="*/ 59 h 105"/>
              <a:gd name="T14" fmla="*/ 145 w 145"/>
              <a:gd name="T15" fmla="*/ 33 h 105"/>
              <a:gd name="T16" fmla="*/ 139 w 145"/>
              <a:gd name="T17" fmla="*/ 13 h 105"/>
              <a:gd name="T18" fmla="*/ 128 w 145"/>
              <a:gd name="T19" fmla="*/ 2 h 105"/>
              <a:gd name="T20" fmla="*/ 115 w 145"/>
              <a:gd name="T21" fmla="*/ 1 h 105"/>
              <a:gd name="T22" fmla="*/ 103 w 145"/>
              <a:gd name="T23" fmla="*/ 6 h 105"/>
              <a:gd name="T24" fmla="*/ 92 w 145"/>
              <a:gd name="T25" fmla="*/ 14 h 105"/>
              <a:gd name="T26" fmla="*/ 82 w 145"/>
              <a:gd name="T27" fmla="*/ 23 h 105"/>
              <a:gd name="T28" fmla="*/ 81 w 145"/>
              <a:gd name="T29" fmla="*/ 24 h 105"/>
              <a:gd name="T30" fmla="*/ 65 w 145"/>
              <a:gd name="T31" fmla="*/ 41 h 105"/>
              <a:gd name="T32" fmla="*/ 43 w 145"/>
              <a:gd name="T33" fmla="*/ 56 h 105"/>
              <a:gd name="T34" fmla="*/ 17 w 145"/>
              <a:gd name="T35" fmla="*/ 61 h 105"/>
              <a:gd name="T36" fmla="*/ 0 w 145"/>
              <a:gd name="T37" fmla="*/ 59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5" h="105">
                <a:moveTo>
                  <a:pt x="0" y="59"/>
                </a:moveTo>
                <a:cubicBezTo>
                  <a:pt x="2" y="62"/>
                  <a:pt x="7" y="68"/>
                  <a:pt x="15" y="75"/>
                </a:cubicBezTo>
                <a:cubicBezTo>
                  <a:pt x="23" y="83"/>
                  <a:pt x="34" y="91"/>
                  <a:pt x="47" y="96"/>
                </a:cubicBezTo>
                <a:cubicBezTo>
                  <a:pt x="60" y="102"/>
                  <a:pt x="75" y="105"/>
                  <a:pt x="90" y="103"/>
                </a:cubicBezTo>
                <a:cubicBezTo>
                  <a:pt x="104" y="101"/>
                  <a:pt x="118" y="94"/>
                  <a:pt x="128" y="84"/>
                </a:cubicBezTo>
                <a:cubicBezTo>
                  <a:pt x="128" y="84"/>
                  <a:pt x="128" y="83"/>
                  <a:pt x="129" y="83"/>
                </a:cubicBezTo>
                <a:cubicBezTo>
                  <a:pt x="135" y="76"/>
                  <a:pt x="140" y="67"/>
                  <a:pt x="142" y="59"/>
                </a:cubicBezTo>
                <a:cubicBezTo>
                  <a:pt x="145" y="50"/>
                  <a:pt x="145" y="41"/>
                  <a:pt x="145" y="33"/>
                </a:cubicBezTo>
                <a:cubicBezTo>
                  <a:pt x="144" y="25"/>
                  <a:pt x="142" y="18"/>
                  <a:pt x="139" y="13"/>
                </a:cubicBezTo>
                <a:cubicBezTo>
                  <a:pt x="136" y="8"/>
                  <a:pt x="132" y="4"/>
                  <a:pt x="128" y="2"/>
                </a:cubicBezTo>
                <a:cubicBezTo>
                  <a:pt x="124" y="0"/>
                  <a:pt x="119" y="0"/>
                  <a:pt x="115" y="1"/>
                </a:cubicBezTo>
                <a:cubicBezTo>
                  <a:pt x="111" y="2"/>
                  <a:pt x="107" y="4"/>
                  <a:pt x="103" y="6"/>
                </a:cubicBezTo>
                <a:cubicBezTo>
                  <a:pt x="99" y="8"/>
                  <a:pt x="95" y="11"/>
                  <a:pt x="92" y="14"/>
                </a:cubicBezTo>
                <a:cubicBezTo>
                  <a:pt x="88" y="16"/>
                  <a:pt x="85" y="20"/>
                  <a:pt x="82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76" y="29"/>
                  <a:pt x="71" y="35"/>
                  <a:pt x="65" y="41"/>
                </a:cubicBezTo>
                <a:cubicBezTo>
                  <a:pt x="59" y="47"/>
                  <a:pt x="51" y="52"/>
                  <a:pt x="43" y="56"/>
                </a:cubicBezTo>
                <a:cubicBezTo>
                  <a:pt x="34" y="59"/>
                  <a:pt x="25" y="61"/>
                  <a:pt x="17" y="61"/>
                </a:cubicBezTo>
                <a:cubicBezTo>
                  <a:pt x="9" y="61"/>
                  <a:pt x="3" y="59"/>
                  <a:pt x="0" y="59"/>
                </a:cubicBezTo>
                <a:close/>
              </a:path>
            </a:pathLst>
          </a:custGeom>
          <a:solidFill>
            <a:srgbClr val="DE7F7E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solidFill>
                <a:srgbClr val="3A3A3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Freeform 25"/>
          <p:cNvSpPr/>
          <p:nvPr/>
        </p:nvSpPr>
        <p:spPr bwMode="auto">
          <a:xfrm>
            <a:off x="7956194" y="5228866"/>
            <a:ext cx="1112454" cy="786039"/>
          </a:xfrm>
          <a:custGeom>
            <a:avLst/>
            <a:gdLst>
              <a:gd name="T0" fmla="*/ 0 w 145"/>
              <a:gd name="T1" fmla="*/ 59 h 105"/>
              <a:gd name="T2" fmla="*/ 15 w 145"/>
              <a:gd name="T3" fmla="*/ 75 h 105"/>
              <a:gd name="T4" fmla="*/ 47 w 145"/>
              <a:gd name="T5" fmla="*/ 96 h 105"/>
              <a:gd name="T6" fmla="*/ 90 w 145"/>
              <a:gd name="T7" fmla="*/ 103 h 105"/>
              <a:gd name="T8" fmla="*/ 128 w 145"/>
              <a:gd name="T9" fmla="*/ 84 h 105"/>
              <a:gd name="T10" fmla="*/ 129 w 145"/>
              <a:gd name="T11" fmla="*/ 83 h 105"/>
              <a:gd name="T12" fmla="*/ 142 w 145"/>
              <a:gd name="T13" fmla="*/ 59 h 105"/>
              <a:gd name="T14" fmla="*/ 145 w 145"/>
              <a:gd name="T15" fmla="*/ 33 h 105"/>
              <a:gd name="T16" fmla="*/ 139 w 145"/>
              <a:gd name="T17" fmla="*/ 13 h 105"/>
              <a:gd name="T18" fmla="*/ 128 w 145"/>
              <a:gd name="T19" fmla="*/ 2 h 105"/>
              <a:gd name="T20" fmla="*/ 115 w 145"/>
              <a:gd name="T21" fmla="*/ 1 h 105"/>
              <a:gd name="T22" fmla="*/ 103 w 145"/>
              <a:gd name="T23" fmla="*/ 6 h 105"/>
              <a:gd name="T24" fmla="*/ 92 w 145"/>
              <a:gd name="T25" fmla="*/ 14 h 105"/>
              <a:gd name="T26" fmla="*/ 82 w 145"/>
              <a:gd name="T27" fmla="*/ 23 h 105"/>
              <a:gd name="T28" fmla="*/ 81 w 145"/>
              <a:gd name="T29" fmla="*/ 24 h 105"/>
              <a:gd name="T30" fmla="*/ 65 w 145"/>
              <a:gd name="T31" fmla="*/ 41 h 105"/>
              <a:gd name="T32" fmla="*/ 43 w 145"/>
              <a:gd name="T33" fmla="*/ 56 h 105"/>
              <a:gd name="T34" fmla="*/ 17 w 145"/>
              <a:gd name="T35" fmla="*/ 61 h 105"/>
              <a:gd name="T36" fmla="*/ 0 w 145"/>
              <a:gd name="T37" fmla="*/ 59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5" h="105">
                <a:moveTo>
                  <a:pt x="0" y="59"/>
                </a:moveTo>
                <a:cubicBezTo>
                  <a:pt x="2" y="62"/>
                  <a:pt x="7" y="68"/>
                  <a:pt x="15" y="75"/>
                </a:cubicBezTo>
                <a:cubicBezTo>
                  <a:pt x="23" y="83"/>
                  <a:pt x="34" y="91"/>
                  <a:pt x="47" y="96"/>
                </a:cubicBezTo>
                <a:cubicBezTo>
                  <a:pt x="60" y="102"/>
                  <a:pt x="75" y="105"/>
                  <a:pt x="90" y="103"/>
                </a:cubicBezTo>
                <a:cubicBezTo>
                  <a:pt x="104" y="101"/>
                  <a:pt x="118" y="94"/>
                  <a:pt x="128" y="84"/>
                </a:cubicBezTo>
                <a:cubicBezTo>
                  <a:pt x="128" y="84"/>
                  <a:pt x="128" y="83"/>
                  <a:pt x="129" y="83"/>
                </a:cubicBezTo>
                <a:cubicBezTo>
                  <a:pt x="135" y="76"/>
                  <a:pt x="140" y="67"/>
                  <a:pt x="142" y="59"/>
                </a:cubicBezTo>
                <a:cubicBezTo>
                  <a:pt x="145" y="50"/>
                  <a:pt x="145" y="41"/>
                  <a:pt x="145" y="33"/>
                </a:cubicBezTo>
                <a:cubicBezTo>
                  <a:pt x="144" y="25"/>
                  <a:pt x="142" y="18"/>
                  <a:pt x="139" y="13"/>
                </a:cubicBezTo>
                <a:cubicBezTo>
                  <a:pt x="136" y="8"/>
                  <a:pt x="132" y="4"/>
                  <a:pt x="128" y="2"/>
                </a:cubicBezTo>
                <a:cubicBezTo>
                  <a:pt x="124" y="0"/>
                  <a:pt x="119" y="0"/>
                  <a:pt x="115" y="1"/>
                </a:cubicBezTo>
                <a:cubicBezTo>
                  <a:pt x="111" y="2"/>
                  <a:pt x="107" y="4"/>
                  <a:pt x="103" y="6"/>
                </a:cubicBezTo>
                <a:cubicBezTo>
                  <a:pt x="99" y="8"/>
                  <a:pt x="95" y="11"/>
                  <a:pt x="92" y="14"/>
                </a:cubicBezTo>
                <a:cubicBezTo>
                  <a:pt x="88" y="16"/>
                  <a:pt x="85" y="20"/>
                  <a:pt x="82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76" y="29"/>
                  <a:pt x="71" y="35"/>
                  <a:pt x="65" y="41"/>
                </a:cubicBezTo>
                <a:cubicBezTo>
                  <a:pt x="59" y="47"/>
                  <a:pt x="51" y="52"/>
                  <a:pt x="43" y="56"/>
                </a:cubicBezTo>
                <a:cubicBezTo>
                  <a:pt x="34" y="59"/>
                  <a:pt x="25" y="61"/>
                  <a:pt x="17" y="61"/>
                </a:cubicBezTo>
                <a:cubicBezTo>
                  <a:pt x="9" y="61"/>
                  <a:pt x="3" y="59"/>
                  <a:pt x="0" y="5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solidFill>
                <a:srgbClr val="3A3A3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5" name="群組 84"/>
          <p:cNvGrpSpPr/>
          <p:nvPr/>
        </p:nvGrpSpPr>
        <p:grpSpPr>
          <a:xfrm>
            <a:off x="2574730" y="4708014"/>
            <a:ext cx="6453278" cy="1878128"/>
            <a:chOff x="2574730" y="4708014"/>
            <a:chExt cx="6453278" cy="1878128"/>
          </a:xfrm>
        </p:grpSpPr>
        <p:sp>
          <p:nvSpPr>
            <p:cNvPr id="54" name="Freeform 31"/>
            <p:cNvSpPr/>
            <p:nvPr/>
          </p:nvSpPr>
          <p:spPr bwMode="auto">
            <a:xfrm>
              <a:off x="2574730" y="4708014"/>
              <a:ext cx="927893" cy="660400"/>
            </a:xfrm>
            <a:custGeom>
              <a:avLst/>
              <a:gdLst>
                <a:gd name="T0" fmla="*/ 0 w 114"/>
                <a:gd name="T1" fmla="*/ 46 h 81"/>
                <a:gd name="T2" fmla="*/ 12 w 114"/>
                <a:gd name="T3" fmla="*/ 58 h 81"/>
                <a:gd name="T4" fmla="*/ 37 w 114"/>
                <a:gd name="T5" fmla="*/ 75 h 81"/>
                <a:gd name="T6" fmla="*/ 70 w 114"/>
                <a:gd name="T7" fmla="*/ 80 h 81"/>
                <a:gd name="T8" fmla="*/ 100 w 114"/>
                <a:gd name="T9" fmla="*/ 65 h 81"/>
                <a:gd name="T10" fmla="*/ 101 w 114"/>
                <a:gd name="T11" fmla="*/ 64 h 81"/>
                <a:gd name="T12" fmla="*/ 111 w 114"/>
                <a:gd name="T13" fmla="*/ 45 h 81"/>
                <a:gd name="T14" fmla="*/ 113 w 114"/>
                <a:gd name="T15" fmla="*/ 25 h 81"/>
                <a:gd name="T16" fmla="*/ 109 w 114"/>
                <a:gd name="T17" fmla="*/ 10 h 81"/>
                <a:gd name="T18" fmla="*/ 100 w 114"/>
                <a:gd name="T19" fmla="*/ 1 h 81"/>
                <a:gd name="T20" fmla="*/ 90 w 114"/>
                <a:gd name="T21" fmla="*/ 0 h 81"/>
                <a:gd name="T22" fmla="*/ 81 w 114"/>
                <a:gd name="T23" fmla="*/ 4 h 81"/>
                <a:gd name="T24" fmla="*/ 72 w 114"/>
                <a:gd name="T25" fmla="*/ 10 h 81"/>
                <a:gd name="T26" fmla="*/ 64 w 114"/>
                <a:gd name="T27" fmla="*/ 17 h 81"/>
                <a:gd name="T28" fmla="*/ 64 w 114"/>
                <a:gd name="T29" fmla="*/ 18 h 81"/>
                <a:gd name="T30" fmla="*/ 51 w 114"/>
                <a:gd name="T31" fmla="*/ 32 h 81"/>
                <a:gd name="T32" fmla="*/ 34 w 114"/>
                <a:gd name="T33" fmla="*/ 43 h 81"/>
                <a:gd name="T34" fmla="*/ 14 w 114"/>
                <a:gd name="T35" fmla="*/ 47 h 81"/>
                <a:gd name="T36" fmla="*/ 0 w 114"/>
                <a:gd name="T37" fmla="*/ 4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81">
                  <a:moveTo>
                    <a:pt x="0" y="46"/>
                  </a:moveTo>
                  <a:cubicBezTo>
                    <a:pt x="2" y="48"/>
                    <a:pt x="6" y="53"/>
                    <a:pt x="12" y="58"/>
                  </a:cubicBezTo>
                  <a:cubicBezTo>
                    <a:pt x="18" y="64"/>
                    <a:pt x="27" y="70"/>
                    <a:pt x="37" y="75"/>
                  </a:cubicBezTo>
                  <a:cubicBezTo>
                    <a:pt x="47" y="79"/>
                    <a:pt x="59" y="81"/>
                    <a:pt x="70" y="80"/>
                  </a:cubicBezTo>
                  <a:cubicBezTo>
                    <a:pt x="82" y="78"/>
                    <a:pt x="92" y="73"/>
                    <a:pt x="100" y="65"/>
                  </a:cubicBezTo>
                  <a:cubicBezTo>
                    <a:pt x="100" y="65"/>
                    <a:pt x="101" y="64"/>
                    <a:pt x="101" y="64"/>
                  </a:cubicBezTo>
                  <a:cubicBezTo>
                    <a:pt x="106" y="59"/>
                    <a:pt x="109" y="52"/>
                    <a:pt x="111" y="45"/>
                  </a:cubicBezTo>
                  <a:cubicBezTo>
                    <a:pt x="113" y="39"/>
                    <a:pt x="114" y="32"/>
                    <a:pt x="113" y="25"/>
                  </a:cubicBezTo>
                  <a:cubicBezTo>
                    <a:pt x="113" y="19"/>
                    <a:pt x="111" y="14"/>
                    <a:pt x="109" y="10"/>
                  </a:cubicBezTo>
                  <a:cubicBezTo>
                    <a:pt x="106" y="5"/>
                    <a:pt x="103" y="3"/>
                    <a:pt x="100" y="1"/>
                  </a:cubicBezTo>
                  <a:cubicBezTo>
                    <a:pt x="97" y="0"/>
                    <a:pt x="93" y="0"/>
                    <a:pt x="90" y="0"/>
                  </a:cubicBezTo>
                  <a:cubicBezTo>
                    <a:pt x="87" y="1"/>
                    <a:pt x="84" y="3"/>
                    <a:pt x="81" y="4"/>
                  </a:cubicBezTo>
                  <a:cubicBezTo>
                    <a:pt x="78" y="6"/>
                    <a:pt x="75" y="8"/>
                    <a:pt x="72" y="10"/>
                  </a:cubicBezTo>
                  <a:cubicBezTo>
                    <a:pt x="69" y="12"/>
                    <a:pt x="67" y="15"/>
                    <a:pt x="64" y="17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0" y="22"/>
                    <a:pt x="56" y="27"/>
                    <a:pt x="51" y="32"/>
                  </a:cubicBezTo>
                  <a:cubicBezTo>
                    <a:pt x="46" y="36"/>
                    <a:pt x="40" y="40"/>
                    <a:pt x="34" y="43"/>
                  </a:cubicBezTo>
                  <a:cubicBezTo>
                    <a:pt x="27" y="46"/>
                    <a:pt x="20" y="47"/>
                    <a:pt x="14" y="47"/>
                  </a:cubicBezTo>
                  <a:cubicBezTo>
                    <a:pt x="8" y="47"/>
                    <a:pt x="2" y="46"/>
                    <a:pt x="0" y="4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>
                <a:solidFill>
                  <a:srgbClr val="3A3A3A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2989860" y="481338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24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88" name="文字方塊 87"/>
            <p:cNvSpPr txBox="1"/>
            <p:nvPr/>
          </p:nvSpPr>
          <p:spPr>
            <a:xfrm>
              <a:off x="5103140" y="6001367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叁</a:t>
              </a:r>
              <a:endParaRPr lang="zh-TW" altLang="en-US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2" name="文字方塊 91"/>
            <p:cNvSpPr txBox="1"/>
            <p:nvPr/>
          </p:nvSpPr>
          <p:spPr>
            <a:xfrm>
              <a:off x="7206260" y="4839696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肆</a:t>
              </a:r>
            </a:p>
          </p:txBody>
        </p:sp>
        <p:sp>
          <p:nvSpPr>
            <p:cNvPr id="93" name="文字方塊 92"/>
            <p:cNvSpPr txBox="1"/>
            <p:nvPr/>
          </p:nvSpPr>
          <p:spPr>
            <a:xfrm>
              <a:off x="8432973" y="5368962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伍</a:t>
              </a:r>
              <a:endParaRPr lang="zh-TW" altLang="en-US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3603010" y="4820248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輔導團組織及運作量能</a:t>
            </a:r>
          </a:p>
        </p:txBody>
      </p:sp>
      <p:grpSp>
        <p:nvGrpSpPr>
          <p:cNvPr id="83" name="群組 82"/>
          <p:cNvGrpSpPr/>
          <p:nvPr/>
        </p:nvGrpSpPr>
        <p:grpSpPr>
          <a:xfrm>
            <a:off x="3482303" y="5333386"/>
            <a:ext cx="1106487" cy="788987"/>
            <a:chOff x="4531878" y="5424471"/>
            <a:chExt cx="1106487" cy="788987"/>
          </a:xfrm>
        </p:grpSpPr>
        <p:sp>
          <p:nvSpPr>
            <p:cNvPr id="53" name="Freeform 28"/>
            <p:cNvSpPr/>
            <p:nvPr/>
          </p:nvSpPr>
          <p:spPr bwMode="auto">
            <a:xfrm>
              <a:off x="4531878" y="5424471"/>
              <a:ext cx="1106487" cy="788987"/>
            </a:xfrm>
            <a:custGeom>
              <a:avLst/>
              <a:gdLst>
                <a:gd name="T0" fmla="*/ 136 w 136"/>
                <a:gd name="T1" fmla="*/ 55 h 97"/>
                <a:gd name="T2" fmla="*/ 122 w 136"/>
                <a:gd name="T3" fmla="*/ 70 h 97"/>
                <a:gd name="T4" fmla="*/ 92 w 136"/>
                <a:gd name="T5" fmla="*/ 90 h 97"/>
                <a:gd name="T6" fmla="*/ 52 w 136"/>
                <a:gd name="T7" fmla="*/ 96 h 97"/>
                <a:gd name="T8" fmla="*/ 16 w 136"/>
                <a:gd name="T9" fmla="*/ 78 h 97"/>
                <a:gd name="T10" fmla="*/ 15 w 136"/>
                <a:gd name="T11" fmla="*/ 77 h 97"/>
                <a:gd name="T12" fmla="*/ 3 w 136"/>
                <a:gd name="T13" fmla="*/ 55 h 97"/>
                <a:gd name="T14" fmla="*/ 0 w 136"/>
                <a:gd name="T15" fmla="*/ 31 h 97"/>
                <a:gd name="T16" fmla="*/ 6 w 136"/>
                <a:gd name="T17" fmla="*/ 12 h 97"/>
                <a:gd name="T18" fmla="*/ 16 w 136"/>
                <a:gd name="T19" fmla="*/ 2 h 97"/>
                <a:gd name="T20" fmla="*/ 28 w 136"/>
                <a:gd name="T21" fmla="*/ 1 h 97"/>
                <a:gd name="T22" fmla="*/ 39 w 136"/>
                <a:gd name="T23" fmla="*/ 6 h 97"/>
                <a:gd name="T24" fmla="*/ 50 w 136"/>
                <a:gd name="T25" fmla="*/ 13 h 97"/>
                <a:gd name="T26" fmla="*/ 59 w 136"/>
                <a:gd name="T27" fmla="*/ 21 h 97"/>
                <a:gd name="T28" fmla="*/ 60 w 136"/>
                <a:gd name="T29" fmla="*/ 22 h 97"/>
                <a:gd name="T30" fmla="*/ 75 w 136"/>
                <a:gd name="T31" fmla="*/ 38 h 97"/>
                <a:gd name="T32" fmla="*/ 96 w 136"/>
                <a:gd name="T33" fmla="*/ 52 h 97"/>
                <a:gd name="T34" fmla="*/ 120 w 136"/>
                <a:gd name="T35" fmla="*/ 56 h 97"/>
                <a:gd name="T36" fmla="*/ 136 w 136"/>
                <a:gd name="T37" fmla="*/ 5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6" h="97">
                  <a:moveTo>
                    <a:pt x="136" y="55"/>
                  </a:moveTo>
                  <a:cubicBezTo>
                    <a:pt x="134" y="57"/>
                    <a:pt x="129" y="63"/>
                    <a:pt x="122" y="70"/>
                  </a:cubicBezTo>
                  <a:cubicBezTo>
                    <a:pt x="114" y="77"/>
                    <a:pt x="104" y="85"/>
                    <a:pt x="92" y="90"/>
                  </a:cubicBezTo>
                  <a:cubicBezTo>
                    <a:pt x="80" y="95"/>
                    <a:pt x="65" y="97"/>
                    <a:pt x="52" y="96"/>
                  </a:cubicBezTo>
                  <a:cubicBezTo>
                    <a:pt x="38" y="94"/>
                    <a:pt x="25" y="88"/>
                    <a:pt x="16" y="78"/>
                  </a:cubicBezTo>
                  <a:cubicBezTo>
                    <a:pt x="16" y="78"/>
                    <a:pt x="15" y="77"/>
                    <a:pt x="15" y="77"/>
                  </a:cubicBezTo>
                  <a:cubicBezTo>
                    <a:pt x="9" y="71"/>
                    <a:pt x="5" y="63"/>
                    <a:pt x="3" y="55"/>
                  </a:cubicBezTo>
                  <a:cubicBezTo>
                    <a:pt x="0" y="47"/>
                    <a:pt x="0" y="38"/>
                    <a:pt x="0" y="31"/>
                  </a:cubicBezTo>
                  <a:cubicBezTo>
                    <a:pt x="1" y="23"/>
                    <a:pt x="3" y="17"/>
                    <a:pt x="6" y="12"/>
                  </a:cubicBezTo>
                  <a:cubicBezTo>
                    <a:pt x="9" y="7"/>
                    <a:pt x="12" y="4"/>
                    <a:pt x="16" y="2"/>
                  </a:cubicBezTo>
                  <a:cubicBezTo>
                    <a:pt x="20" y="0"/>
                    <a:pt x="24" y="0"/>
                    <a:pt x="28" y="1"/>
                  </a:cubicBezTo>
                  <a:cubicBezTo>
                    <a:pt x="32" y="2"/>
                    <a:pt x="36" y="3"/>
                    <a:pt x="39" y="6"/>
                  </a:cubicBezTo>
                  <a:cubicBezTo>
                    <a:pt x="43" y="8"/>
                    <a:pt x="46" y="10"/>
                    <a:pt x="50" y="13"/>
                  </a:cubicBezTo>
                  <a:cubicBezTo>
                    <a:pt x="53" y="15"/>
                    <a:pt x="56" y="18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4" y="27"/>
                    <a:pt x="69" y="33"/>
                    <a:pt x="75" y="38"/>
                  </a:cubicBezTo>
                  <a:cubicBezTo>
                    <a:pt x="81" y="44"/>
                    <a:pt x="88" y="49"/>
                    <a:pt x="96" y="52"/>
                  </a:cubicBezTo>
                  <a:cubicBezTo>
                    <a:pt x="104" y="55"/>
                    <a:pt x="112" y="56"/>
                    <a:pt x="120" y="56"/>
                  </a:cubicBezTo>
                  <a:cubicBezTo>
                    <a:pt x="127" y="57"/>
                    <a:pt x="133" y="55"/>
                    <a:pt x="136" y="55"/>
                  </a:cubicBezTo>
                  <a:close/>
                </a:path>
              </a:pathLst>
            </a:custGeom>
            <a:solidFill>
              <a:srgbClr val="6DA8CD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>
                <a:solidFill>
                  <a:srgbClr val="3A3A3A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文字方塊 83"/>
            <p:cNvSpPr txBox="1"/>
            <p:nvPr/>
          </p:nvSpPr>
          <p:spPr>
            <a:xfrm>
              <a:off x="4629923" y="5628185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86" name="矩形 85"/>
          <p:cNvSpPr/>
          <p:nvPr/>
        </p:nvSpPr>
        <p:spPr>
          <a:xfrm>
            <a:off x="4178945" y="5386755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人才培育及課程推廣</a:t>
            </a:r>
          </a:p>
        </p:txBody>
      </p:sp>
      <p:sp>
        <p:nvSpPr>
          <p:cNvPr id="87" name="矩形 86"/>
          <p:cNvSpPr/>
          <p:nvPr/>
        </p:nvSpPr>
        <p:spPr>
          <a:xfrm>
            <a:off x="5826017" y="6202127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基礎防災校園建置輔導及執行</a:t>
            </a:r>
          </a:p>
        </p:txBody>
      </p:sp>
      <p:sp>
        <p:nvSpPr>
          <p:cNvPr id="89" name="矩形 88"/>
          <p:cNvSpPr/>
          <p:nvPr/>
        </p:nvSpPr>
        <p:spPr>
          <a:xfrm>
            <a:off x="8098434" y="4741225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科技應用及創意推動</a:t>
            </a:r>
          </a:p>
        </p:txBody>
      </p:sp>
      <p:sp>
        <p:nvSpPr>
          <p:cNvPr id="90" name="矩形 89"/>
          <p:cNvSpPr/>
          <p:nvPr/>
        </p:nvSpPr>
        <p:spPr>
          <a:xfrm>
            <a:off x="9204122" y="5408304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活動推廣及資源整合</a:t>
            </a:r>
          </a:p>
        </p:txBody>
      </p:sp>
      <p:sp>
        <p:nvSpPr>
          <p:cNvPr id="91" name="文字方塊 90"/>
          <p:cNvSpPr txBox="1"/>
          <p:nvPr/>
        </p:nvSpPr>
        <p:spPr>
          <a:xfrm>
            <a:off x="670560" y="4756729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目錄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95" name="直線接點 94"/>
          <p:cNvCxnSpPr/>
          <p:nvPr/>
        </p:nvCxnSpPr>
        <p:spPr>
          <a:xfrm>
            <a:off x="2153920" y="4820248"/>
            <a:ext cx="0" cy="1765894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43" name="投影片編號版面配置區 1126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D0AEF-345D-4E1C-ADE2-4194176CB6D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08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5">
            <a:extLst/>
          </p:cNvPr>
          <p:cNvSpPr txBox="1"/>
          <p:nvPr/>
        </p:nvSpPr>
        <p:spPr bwMode="auto">
          <a:xfrm>
            <a:off x="1871532" y="2268352"/>
            <a:ext cx="5177416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1" hangingPunct="1">
              <a:defRPr/>
            </a:pPr>
            <a:r>
              <a:rPr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輔導團組織及</a:t>
            </a:r>
            <a:endParaRPr lang="en-US" altLang="zh-TW" sz="6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r>
              <a:rPr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運作量能</a:t>
            </a:r>
            <a:endParaRPr kumimoji="0" lang="zh-CN" altLang="en-US" sz="6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5" name="任意多边形 8"/>
          <p:cNvSpPr/>
          <p:nvPr/>
        </p:nvSpPr>
        <p:spPr>
          <a:xfrm rot="21228361">
            <a:off x="9809163" y="3754438"/>
            <a:ext cx="1576387" cy="1711325"/>
          </a:xfrm>
          <a:custGeom>
            <a:avLst/>
            <a:gdLst>
              <a:gd name="connsiteX0" fmla="*/ 248166 w 2220804"/>
              <a:gd name="connsiteY0" fmla="*/ 248166 h 2220804"/>
              <a:gd name="connsiteX1" fmla="*/ 248166 w 2220804"/>
              <a:gd name="connsiteY1" fmla="*/ 1972639 h 2220804"/>
              <a:gd name="connsiteX2" fmla="*/ 1972639 w 2220804"/>
              <a:gd name="connsiteY2" fmla="*/ 1972639 h 2220804"/>
              <a:gd name="connsiteX3" fmla="*/ 1972639 w 2220804"/>
              <a:gd name="connsiteY3" fmla="*/ 248166 h 2220804"/>
              <a:gd name="connsiteX4" fmla="*/ 0 w 2220804"/>
              <a:gd name="connsiteY4" fmla="*/ 0 h 2220804"/>
              <a:gd name="connsiteX5" fmla="*/ 2220804 w 2220804"/>
              <a:gd name="connsiteY5" fmla="*/ 0 h 2220804"/>
              <a:gd name="connsiteX6" fmla="*/ 2220804 w 2220804"/>
              <a:gd name="connsiteY6" fmla="*/ 2220804 h 2220804"/>
              <a:gd name="connsiteX7" fmla="*/ 0 w 2220804"/>
              <a:gd name="connsiteY7" fmla="*/ 2220804 h 222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0804" h="2220804">
                <a:moveTo>
                  <a:pt x="248166" y="248166"/>
                </a:moveTo>
                <a:lnTo>
                  <a:pt x="248166" y="1972639"/>
                </a:lnTo>
                <a:lnTo>
                  <a:pt x="1972639" y="1972639"/>
                </a:lnTo>
                <a:lnTo>
                  <a:pt x="1972639" y="248166"/>
                </a:lnTo>
                <a:close/>
                <a:moveTo>
                  <a:pt x="0" y="0"/>
                </a:moveTo>
                <a:lnTo>
                  <a:pt x="2220804" y="0"/>
                </a:lnTo>
                <a:lnTo>
                  <a:pt x="2220804" y="2220804"/>
                </a:lnTo>
                <a:lnTo>
                  <a:pt x="0" y="222080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CN" altLang="en-US">
              <a:cs typeface="+mn-ea"/>
              <a:sym typeface="+mn-lt"/>
            </a:endParaRPr>
          </a:p>
        </p:txBody>
      </p:sp>
      <p:pic>
        <p:nvPicPr>
          <p:cNvPr id="6148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140">
            <a:off x="6761163" y="2109788"/>
            <a:ext cx="41402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9" name="组合 16"/>
          <p:cNvGrpSpPr>
            <a:grpSpLocks/>
          </p:cNvGrpSpPr>
          <p:nvPr/>
        </p:nvGrpSpPr>
        <p:grpSpPr bwMode="auto">
          <a:xfrm>
            <a:off x="1149350" y="311150"/>
            <a:ext cx="11958638" cy="7340600"/>
            <a:chOff x="862679" y="233404"/>
            <a:chExt cx="8968448" cy="5504726"/>
          </a:xfrm>
        </p:grpSpPr>
        <p:pic>
          <p:nvPicPr>
            <p:cNvPr id="6151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8465" y="625732"/>
              <a:ext cx="1949397" cy="2046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2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180" y="3816496"/>
              <a:ext cx="1668683" cy="192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3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6561" y="233404"/>
              <a:ext cx="667362" cy="7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2344">
              <a:off x="8731999" y="3167380"/>
              <a:ext cx="1099128" cy="1153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863203">
              <a:off x="937480" y="3600045"/>
              <a:ext cx="1359575" cy="1509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50" name="文字方塊 11"/>
          <p:cNvSpPr txBox="1">
            <a:spLocks noChangeArrowheads="1"/>
          </p:cNvSpPr>
          <p:nvPr/>
        </p:nvSpPr>
        <p:spPr bwMode="auto">
          <a:xfrm>
            <a:off x="415925" y="2268538"/>
            <a:ext cx="18780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6600" b="1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壹、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629025" y="485775"/>
            <a:ext cx="8229600" cy="6165850"/>
          </a:xfrm>
          <a:prstGeom prst="rect">
            <a:avLst/>
          </a:prstGeom>
          <a:solidFill>
            <a:srgbClr val="979797">
              <a:alpha val="4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aphicFrame>
        <p:nvGraphicFramePr>
          <p:cNvPr id="13" name="圖表 12"/>
          <p:cNvGraphicFramePr>
            <a:graphicFrameLocks/>
          </p:cNvGraphicFramePr>
          <p:nvPr/>
        </p:nvGraphicFramePr>
        <p:xfrm>
          <a:off x="3800475" y="485775"/>
          <a:ext cx="7915275" cy="6165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576263" y="485775"/>
            <a:ext cx="29098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106-108</a:t>
            </a:r>
          </a:p>
          <a:p>
            <a:pPr>
              <a:defRPr/>
            </a:pPr>
            <a:r>
              <a:rPr lang="zh-TW" altLang="en-US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中長程計畫</a:t>
            </a:r>
            <a:endParaRPr lang="zh-TW" altLang="en-US" sz="3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23863" y="1993900"/>
            <a:ext cx="30480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b="1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102</a:t>
            </a:r>
            <a:r>
              <a:rPr lang="zh-TW" altLang="zh-TW" sz="2400" b="1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400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2400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執行學校為</a:t>
            </a:r>
            <a:r>
              <a:rPr lang="zh-TW" altLang="zh-TW" sz="2400" b="1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高潛勢</a:t>
            </a:r>
            <a:r>
              <a:rPr lang="zh-TW" altLang="zh-TW" sz="2400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之學校</a:t>
            </a:r>
            <a:endParaRPr lang="en-US" altLang="zh-TW" sz="2400" dirty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103</a:t>
            </a:r>
            <a:r>
              <a:rPr lang="zh-TW" altLang="zh-TW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至</a:t>
            </a:r>
            <a:r>
              <a:rPr lang="en-US" altLang="zh-TW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105</a:t>
            </a:r>
            <a:r>
              <a:rPr lang="zh-TW" altLang="zh-TW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執行學校為</a:t>
            </a:r>
            <a:r>
              <a:rPr lang="zh-TW" altLang="zh-TW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中潛勢</a:t>
            </a:r>
            <a:r>
              <a:rPr lang="zh-TW" altLang="zh-TW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之學校</a:t>
            </a:r>
            <a:endParaRPr lang="en-US" altLang="zh-TW" sz="2400" dirty="0">
              <a:solidFill>
                <a:schemeClr val="accent2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106</a:t>
            </a:r>
            <a:r>
              <a:rPr lang="zh-TW" altLang="zh-TW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至</a:t>
            </a:r>
            <a:r>
              <a:rPr lang="en-US" altLang="zh-TW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109</a:t>
            </a:r>
            <a:r>
              <a:rPr lang="zh-TW" altLang="zh-TW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執行學校為</a:t>
            </a:r>
            <a:r>
              <a:rPr lang="zh-TW" altLang="zh-TW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低潛勢</a:t>
            </a:r>
            <a:r>
              <a:rPr lang="zh-TW" altLang="zh-TW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之</a:t>
            </a:r>
            <a:r>
              <a:rPr lang="zh-TW" altLang="zh-TW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學校</a:t>
            </a:r>
            <a:endParaRPr lang="en-US" altLang="zh-TW" sz="24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endParaRPr lang="en-US" altLang="zh-TW" sz="24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zh-TW" altLang="zh-TW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預計於</a:t>
            </a:r>
            <a:r>
              <a:rPr lang="en-US" altLang="zh-TW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112</a:t>
            </a:r>
            <a:r>
              <a:rPr lang="zh-TW" altLang="zh-TW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全市</a:t>
            </a:r>
            <a:r>
              <a:rPr lang="zh-TW" altLang="zh-TW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學校完成第一類防災校園建置</a:t>
            </a:r>
            <a:r>
              <a:rPr lang="en-US" altLang="zh-TW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(265</a:t>
            </a:r>
            <a:r>
              <a:rPr lang="zh-TW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所</a:t>
            </a:r>
            <a:r>
              <a:rPr lang="en-US" altLang="zh-TW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6075" y="262267"/>
            <a:ext cx="11458575" cy="3412266"/>
          </a:xfrm>
          <a:prstGeom prst="rect">
            <a:avLst/>
          </a:prstGeom>
          <a:solidFill>
            <a:srgbClr val="979797">
              <a:alpha val="4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8" name="圓角矩形 37"/>
          <p:cNvSpPr/>
          <p:nvPr/>
        </p:nvSpPr>
        <p:spPr>
          <a:xfrm>
            <a:off x="855133" y="1824831"/>
            <a:ext cx="10557934" cy="1519501"/>
          </a:xfrm>
          <a:prstGeom prst="roundRect">
            <a:avLst/>
          </a:prstGeom>
          <a:solidFill>
            <a:srgbClr val="5B9BD5">
              <a:alpha val="34902"/>
            </a:srgbClr>
          </a:solidFill>
          <a:ln w="571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95" name="文字方塊 1"/>
          <p:cNvSpPr txBox="1">
            <a:spLocks noChangeArrowheads="1"/>
          </p:cNvSpPr>
          <p:nvPr/>
        </p:nvSpPr>
        <p:spPr bwMode="auto">
          <a:xfrm>
            <a:off x="576263" y="485775"/>
            <a:ext cx="2909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輔導團組織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124143" y="1977094"/>
            <a:ext cx="1990725" cy="46166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防災團總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召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304925" y="2751796"/>
            <a:ext cx="1914525" cy="4603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綜合規劃組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362325" y="2751796"/>
            <a:ext cx="1743075" cy="4603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訪視輔導組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248275" y="2751796"/>
            <a:ext cx="1743075" cy="46037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課程研發組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7134225" y="2751796"/>
            <a:ext cx="1743075" cy="4603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教育推廣組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9020175" y="2751796"/>
            <a:ext cx="1743075" cy="4603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資訊組</a:t>
            </a:r>
          </a:p>
        </p:txBody>
      </p:sp>
      <p:cxnSp>
        <p:nvCxnSpPr>
          <p:cNvPr id="6" name="肘形接點 5"/>
          <p:cNvCxnSpPr>
            <a:stCxn id="7" idx="0"/>
            <a:endCxn id="14" idx="0"/>
          </p:cNvCxnSpPr>
          <p:nvPr/>
        </p:nvCxnSpPr>
        <p:spPr>
          <a:xfrm rot="5400000" flipH="1" flipV="1">
            <a:off x="6076950" y="-1062966"/>
            <a:ext cx="12700" cy="7629525"/>
          </a:xfrm>
          <a:prstGeom prst="bentConnector3">
            <a:avLst>
              <a:gd name="adj1" fmla="val 1412890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/>
          <p:cNvCxnSpPr>
            <a:endCxn id="10" idx="0"/>
          </p:cNvCxnSpPr>
          <p:nvPr/>
        </p:nvCxnSpPr>
        <p:spPr>
          <a:xfrm>
            <a:off x="6119506" y="2437469"/>
            <a:ext cx="307" cy="31432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>
            <a:off x="361950" y="2504146"/>
            <a:ext cx="19050" cy="371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>
            <a:off x="4200526" y="2627971"/>
            <a:ext cx="0" cy="12382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>
            <a:off x="8004175" y="2627971"/>
            <a:ext cx="1" cy="12382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/>
          <p:cNvSpPr txBox="1"/>
          <p:nvPr/>
        </p:nvSpPr>
        <p:spPr>
          <a:xfrm>
            <a:off x="346075" y="3973513"/>
            <a:ext cx="6307138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團員含：</a:t>
            </a:r>
            <a:endParaRPr lang="en-US" altLang="zh-TW" sz="2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幼兒園園長</a:t>
            </a:r>
            <a:r>
              <a:rPr lang="en-US" altLang="zh-TW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人，幼兒園老師</a:t>
            </a:r>
            <a:r>
              <a:rPr lang="en-US" altLang="zh-TW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2400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國小校長</a:t>
            </a:r>
            <a:r>
              <a:rPr lang="en-US" altLang="zh-TW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人，國小主任</a:t>
            </a:r>
            <a:r>
              <a:rPr lang="en-US" altLang="zh-TW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人，國小教師</a:t>
            </a:r>
            <a:r>
              <a:rPr lang="en-US" altLang="zh-TW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2400" dirty="0">
              <a:solidFill>
                <a:schemeClr val="accent6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國中校長</a:t>
            </a:r>
            <a:r>
              <a:rPr lang="en-US" altLang="zh-TW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人，國中主任</a:t>
            </a:r>
            <a:r>
              <a:rPr lang="en-US" altLang="zh-TW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2400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高中校長</a:t>
            </a: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人，高中主任</a:t>
            </a: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含特教學校</a:t>
            </a: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defRPr/>
            </a:pP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合計</a:t>
            </a:r>
            <a:r>
              <a:rPr lang="en-US" altLang="zh-TW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</a:p>
        </p:txBody>
      </p:sp>
      <p:pic>
        <p:nvPicPr>
          <p:cNvPr id="8210" name="圖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4"/>
          <a:stretch>
            <a:fillRect/>
          </a:stretch>
        </p:blipFill>
        <p:spPr bwMode="auto">
          <a:xfrm>
            <a:off x="6653213" y="3933825"/>
            <a:ext cx="5237162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5164392" y="1182749"/>
            <a:ext cx="1990725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教育局</a:t>
            </a:r>
            <a:endParaRPr lang="zh-TW" altLang="en-US" sz="24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5161799" y="553879"/>
            <a:ext cx="1990725" cy="460375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教育部</a:t>
            </a:r>
            <a:endParaRPr lang="zh-TW" altLang="en-US" sz="24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340061" y="1186046"/>
            <a:ext cx="1990725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消防局</a:t>
            </a:r>
            <a:endParaRPr lang="zh-TW" altLang="en-US" sz="24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2988723" y="1182749"/>
            <a:ext cx="1990725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衛生局</a:t>
            </a:r>
            <a:endParaRPr lang="zh-TW" altLang="en-US" sz="24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8" name="直線接點 17"/>
          <p:cNvCxnSpPr>
            <a:stCxn id="29" idx="3"/>
            <a:endCxn id="22" idx="1"/>
          </p:cNvCxnSpPr>
          <p:nvPr/>
        </p:nvCxnSpPr>
        <p:spPr>
          <a:xfrm>
            <a:off x="4979448" y="1413582"/>
            <a:ext cx="184944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直線接點 20"/>
          <p:cNvCxnSpPr>
            <a:endCxn id="27" idx="1"/>
          </p:cNvCxnSpPr>
          <p:nvPr/>
        </p:nvCxnSpPr>
        <p:spPr>
          <a:xfrm flipV="1">
            <a:off x="7173860" y="1416879"/>
            <a:ext cx="166201" cy="605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直線接點 29"/>
          <p:cNvCxnSpPr>
            <a:stCxn id="26" idx="2"/>
            <a:endCxn id="22" idx="0"/>
          </p:cNvCxnSpPr>
          <p:nvPr/>
        </p:nvCxnSpPr>
        <p:spPr>
          <a:xfrm>
            <a:off x="6157162" y="1014254"/>
            <a:ext cx="2593" cy="16849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6119505" y="1677912"/>
            <a:ext cx="1" cy="2060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字方塊 1"/>
          <p:cNvSpPr txBox="1">
            <a:spLocks noChangeArrowheads="1"/>
          </p:cNvSpPr>
          <p:nvPr/>
        </p:nvSpPr>
        <p:spPr bwMode="auto">
          <a:xfrm>
            <a:off x="576263" y="485775"/>
            <a:ext cx="2909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團務會議</a:t>
            </a:r>
          </a:p>
        </p:txBody>
      </p:sp>
      <p:sp>
        <p:nvSpPr>
          <p:cNvPr id="34" name="文字方塊 33"/>
          <p:cNvSpPr txBox="1"/>
          <p:nvPr/>
        </p:nvSpPr>
        <p:spPr>
          <a:xfrm>
            <a:off x="457200" y="1544638"/>
            <a:ext cx="2009775" cy="33547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lang="en-US" altLang="zh-TW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個月召開</a:t>
            </a:r>
            <a:r>
              <a:rPr lang="zh-TW" altLang="en-US" sz="24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一次</a:t>
            </a:r>
            <a:endParaRPr lang="en-US" altLang="zh-TW" sz="24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2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新年度子計畫規劃</a:t>
            </a:r>
            <a:endParaRPr lang="en-US" altLang="zh-TW" sz="2000" dirty="0" smtClean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</a:t>
            </a:r>
            <a:r>
              <a:rPr lang="zh-TW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子計畫業務推動說明</a:t>
            </a:r>
            <a:endParaRPr lang="en-US" altLang="zh-TW" sz="2000" dirty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訪視前說明</a:t>
            </a:r>
            <a:endParaRPr lang="en-US" altLang="zh-TW" sz="2000" dirty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訪視後檢討</a:t>
            </a:r>
            <a:endParaRPr lang="en-US" altLang="zh-TW" sz="2000" dirty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團務聯繫</a:t>
            </a:r>
          </a:p>
        </p:txBody>
      </p:sp>
      <p:pic>
        <p:nvPicPr>
          <p:cNvPr id="9221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>
            <a:fillRect/>
          </a:stretch>
        </p:blipFill>
        <p:spPr bwMode="auto">
          <a:xfrm>
            <a:off x="6798906" y="3546596"/>
            <a:ext cx="5121777" cy="288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9222" name="Picture 6" descr="C:\Users\User\Downloads\108團務會議109.01.08_200622_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393" y="480113"/>
            <a:ext cx="3840000" cy="288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9223" name="Picture 7" descr="C:\Users\User\Downloads\108團務會議108.06.18_200622_0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451" y="3546596"/>
            <a:ext cx="3840000" cy="288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9224" name="Picture 8" descr="C:\Users\User\Downloads\108團務會議108.06.18_200622_00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683" y="485775"/>
            <a:ext cx="3840000" cy="288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2" name="文字方塊 1"/>
          <p:cNvSpPr txBox="1"/>
          <p:nvPr/>
        </p:nvSpPr>
        <p:spPr>
          <a:xfrm>
            <a:off x="4175634" y="2919306"/>
            <a:ext cx="1835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1080108</a:t>
            </a:r>
            <a:r>
              <a:rPr lang="zh-TW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團務會議</a:t>
            </a:r>
            <a:endParaRPr lang="zh-TW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919740" y="5993944"/>
            <a:ext cx="1835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1080924</a:t>
            </a:r>
            <a:r>
              <a:rPr lang="zh-TW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團務會議</a:t>
            </a:r>
            <a:endParaRPr lang="zh-TW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8164924" y="2908420"/>
            <a:ext cx="1835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1080618</a:t>
            </a:r>
            <a:r>
              <a:rPr lang="zh-TW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團務會議</a:t>
            </a:r>
            <a:endParaRPr lang="zh-TW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840691" y="5976221"/>
            <a:ext cx="1835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1080618</a:t>
            </a:r>
            <a:r>
              <a:rPr lang="zh-TW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團務會議</a:t>
            </a:r>
            <a:endParaRPr lang="zh-TW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字方塊 1"/>
          <p:cNvSpPr txBox="1">
            <a:spLocks noChangeArrowheads="1"/>
          </p:cNvSpPr>
          <p:nvPr/>
        </p:nvSpPr>
        <p:spPr bwMode="auto">
          <a:xfrm>
            <a:off x="433388" y="485775"/>
            <a:ext cx="2909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團員工作坊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290" y="2024895"/>
            <a:ext cx="5282383" cy="39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96" y="2024895"/>
            <a:ext cx="5282383" cy="39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文字方塊 8"/>
          <p:cNvSpPr txBox="1"/>
          <p:nvPr/>
        </p:nvSpPr>
        <p:spPr>
          <a:xfrm>
            <a:off x="1782763" y="6165850"/>
            <a:ext cx="30940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高雄大學 吳明淏教授指導</a:t>
            </a:r>
            <a:endParaRPr lang="zh-TW" alt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4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397750" y="6165850"/>
            <a:ext cx="30940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銘傳大學 莊睦雄教授指導</a:t>
            </a:r>
            <a:endParaRPr lang="zh-TW" alt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4"/>
            </a:endParaRPr>
          </a:p>
        </p:txBody>
      </p:sp>
      <p:pic>
        <p:nvPicPr>
          <p:cNvPr id="10247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7" b="11455"/>
          <a:stretch>
            <a:fillRect/>
          </a:stretch>
        </p:blipFill>
        <p:spPr bwMode="auto">
          <a:xfrm>
            <a:off x="7639050" y="325438"/>
            <a:ext cx="3946525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577850" y="1388873"/>
            <a:ext cx="241141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1080819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上午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字方塊 1"/>
          <p:cNvSpPr txBox="1">
            <a:spLocks noChangeArrowheads="1"/>
          </p:cNvSpPr>
          <p:nvPr/>
        </p:nvSpPr>
        <p:spPr bwMode="auto">
          <a:xfrm>
            <a:off x="433388" y="485775"/>
            <a:ext cx="2909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團員工作坊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23900" y="5789613"/>
            <a:ext cx="49149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苗栗縣西湖國小林國正校長</a:t>
            </a:r>
            <a:endParaRPr lang="en-US" altLang="zh-TW" sz="2000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講解火災煙霧模擬教具之操作</a:t>
            </a:r>
            <a:endParaRPr lang="zh-TW" alt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2"/>
            </a:endParaRPr>
          </a:p>
        </p:txBody>
      </p:sp>
      <p:sp>
        <p:nvSpPr>
          <p:cNvPr id="11268" name="文字方塊 9"/>
          <p:cNvSpPr txBox="1">
            <a:spLocks noChangeArrowheads="1"/>
          </p:cNvSpPr>
          <p:nvPr/>
        </p:nvSpPr>
        <p:spPr bwMode="auto">
          <a:xfrm>
            <a:off x="6789738" y="5789613"/>
            <a:ext cx="4367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TW" sz="2000">
                <a:solidFill>
                  <a:srgbClr val="FFF2CC"/>
                </a:solidFill>
                <a:latin typeface="微軟正黑體" pitchFamily="34" charset="-120"/>
                <a:ea typeface="微軟正黑體" pitchFamily="34" charset="-120"/>
              </a:rPr>
              <a:t>AR2VR</a:t>
            </a:r>
            <a:r>
              <a:rPr lang="zh-TW" altLang="en-US" sz="2000">
                <a:solidFill>
                  <a:srgbClr val="FFF2CC"/>
                </a:solidFill>
                <a:latin typeface="微軟正黑體" pitchFamily="34" charset="-120"/>
                <a:ea typeface="微軟正黑體" pitchFamily="34" charset="-120"/>
              </a:rPr>
              <a:t>阿特發互動科技有限公司</a:t>
            </a:r>
            <a:endParaRPr lang="en-US" altLang="zh-TW" sz="2000">
              <a:solidFill>
                <a:srgbClr val="FFF2CC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000">
                <a:solidFill>
                  <a:srgbClr val="FFF2CC"/>
                </a:solidFill>
                <a:latin typeface="微軟正黑體" pitchFamily="34" charset="-120"/>
                <a:ea typeface="微軟正黑體" pitchFamily="34" charset="-120"/>
              </a:rPr>
              <a:t>蔡寶德創辦人講解</a:t>
            </a:r>
            <a:r>
              <a:rPr lang="en-US" altLang="zh-TW" sz="2000">
                <a:solidFill>
                  <a:srgbClr val="FFF2CC"/>
                </a:solidFill>
                <a:latin typeface="微軟正黑體" pitchFamily="34" charset="-120"/>
                <a:ea typeface="微軟正黑體" pitchFamily="34" charset="-120"/>
              </a:rPr>
              <a:t>VR</a:t>
            </a:r>
            <a:r>
              <a:rPr lang="zh-TW" altLang="en-US" sz="2000">
                <a:solidFill>
                  <a:srgbClr val="FFF2CC"/>
                </a:solidFill>
                <a:latin typeface="微軟正黑體" pitchFamily="34" charset="-120"/>
                <a:ea typeface="微軟正黑體" pitchFamily="34" charset="-120"/>
              </a:rPr>
              <a:t>防災課程</a:t>
            </a:r>
            <a:endParaRPr lang="zh-TW" altLang="en-US" sz="2000">
              <a:solidFill>
                <a:srgbClr val="FFF2CC"/>
              </a:solidFill>
              <a:latin typeface="微軟正黑體" pitchFamily="34" charset="-120"/>
              <a:ea typeface="微軟正黑體" pitchFamily="34" charset="-120"/>
              <a:hlinkClick r:id="rId3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81350" y="669925"/>
            <a:ext cx="241141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1080819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下午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71" y="1556588"/>
            <a:ext cx="5358320" cy="40169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835" y="1556588"/>
            <a:ext cx="5358320" cy="40169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字方塊 1"/>
          <p:cNvSpPr txBox="1">
            <a:spLocks noChangeArrowheads="1"/>
          </p:cNvSpPr>
          <p:nvPr/>
        </p:nvSpPr>
        <p:spPr bwMode="auto">
          <a:xfrm>
            <a:off x="433388" y="485775"/>
            <a:ext cx="32623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專業成長活動</a:t>
            </a:r>
          </a:p>
        </p:txBody>
      </p:sp>
      <p:sp>
        <p:nvSpPr>
          <p:cNvPr id="11" name="矩形 10"/>
          <p:cNvSpPr/>
          <p:nvPr/>
        </p:nvSpPr>
        <p:spPr>
          <a:xfrm>
            <a:off x="3495675" y="617538"/>
            <a:ext cx="63150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參加教育部防災總動員暨防災大會師</a:t>
            </a:r>
          </a:p>
        </p:txBody>
      </p:sp>
      <p:pic>
        <p:nvPicPr>
          <p:cNvPr id="12292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6667" r="2367" b="17639"/>
          <a:stretch>
            <a:fillRect/>
          </a:stretch>
        </p:blipFill>
        <p:spPr bwMode="auto">
          <a:xfrm>
            <a:off x="570548" y="1263650"/>
            <a:ext cx="5707062" cy="3394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53" y="3325519"/>
            <a:ext cx="2185876" cy="2914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53" y="309004"/>
            <a:ext cx="2185200" cy="29149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文字方塊 11"/>
          <p:cNvSpPr txBox="1"/>
          <p:nvPr/>
        </p:nvSpPr>
        <p:spPr>
          <a:xfrm>
            <a:off x="485889" y="4810641"/>
            <a:ext cx="3324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桃園市防災團團員參加與觀摩</a:t>
            </a:r>
            <a:endParaRPr lang="zh-TW" altLang="en-US" dirty="0">
              <a:solidFill>
                <a:schemeClr val="accent6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5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11287760" y="6356350"/>
            <a:ext cx="381000" cy="365125"/>
          </a:xfrm>
        </p:spPr>
        <p:txBody>
          <a:bodyPr/>
          <a:lstStyle/>
          <a:p>
            <a:fld id="{61E724C6-19B4-4859-8010-9F8EFCE47542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7"/>
          <a:stretch/>
        </p:blipFill>
        <p:spPr>
          <a:xfrm>
            <a:off x="6500610" y="3429000"/>
            <a:ext cx="2751975" cy="27632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09" y="1263650"/>
            <a:ext cx="2750400" cy="20618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762" y="4934982"/>
            <a:ext cx="2286848" cy="1715136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9398953" y="6280786"/>
            <a:ext cx="20012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霞雲</a:t>
            </a:r>
            <a:r>
              <a:rPr lang="zh-TW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國小</a:t>
            </a:r>
            <a:r>
              <a:rPr lang="en-US" altLang="zh-TW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第三類</a:t>
            </a:r>
            <a:r>
              <a:rPr lang="en-US" altLang="zh-TW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5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00610" y="6280786"/>
            <a:ext cx="20012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大同</a:t>
            </a:r>
            <a:r>
              <a:rPr lang="zh-TW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國小</a:t>
            </a:r>
            <a:r>
              <a:rPr lang="en-US" altLang="zh-TW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第二類</a:t>
            </a:r>
            <a:r>
              <a:rPr lang="en-US" altLang="zh-TW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5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字方塊 1"/>
          <p:cNvSpPr txBox="1">
            <a:spLocks noChangeArrowheads="1"/>
          </p:cNvSpPr>
          <p:nvPr/>
        </p:nvSpPr>
        <p:spPr bwMode="auto">
          <a:xfrm>
            <a:off x="433388" y="485775"/>
            <a:ext cx="32623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專業成長活動</a:t>
            </a:r>
          </a:p>
        </p:txBody>
      </p:sp>
      <p:sp>
        <p:nvSpPr>
          <p:cNvPr id="11" name="矩形 10"/>
          <p:cNvSpPr/>
          <p:nvPr/>
        </p:nvSpPr>
        <p:spPr>
          <a:xfrm>
            <a:off x="3495675" y="617538"/>
            <a:ext cx="6315075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參訪桃園市防災教育館</a:t>
            </a:r>
            <a:endParaRPr lang="zh-TW" alt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2"/>
            </a:endParaRPr>
          </a:p>
          <a:p>
            <a:pPr>
              <a:defRPr/>
            </a:pPr>
            <a:endParaRPr lang="zh-TW" alt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316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6"/>
          <a:stretch>
            <a:fillRect/>
          </a:stretch>
        </p:blipFill>
        <p:spPr bwMode="auto">
          <a:xfrm>
            <a:off x="600075" y="1131888"/>
            <a:ext cx="6370638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63" y="5006975"/>
            <a:ext cx="24193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487738"/>
            <a:ext cx="4641850" cy="309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圖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219075"/>
            <a:ext cx="4641850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圖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525" y="5006975"/>
            <a:ext cx="242093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字方塊 1"/>
          <p:cNvSpPr txBox="1">
            <a:spLocks noChangeArrowheads="1"/>
          </p:cNvSpPr>
          <p:nvPr/>
        </p:nvSpPr>
        <p:spPr bwMode="auto">
          <a:xfrm>
            <a:off x="433388" y="485775"/>
            <a:ext cx="32623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外埠參</a:t>
            </a:r>
            <a:r>
              <a:rPr lang="zh-TW" altLang="en-US" sz="36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訪</a:t>
            </a:r>
            <a:r>
              <a:rPr lang="en-US" altLang="zh-TW" sz="36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-1</a:t>
            </a:r>
            <a:endParaRPr lang="zh-TW" altLang="en-US" sz="36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04450" y="582613"/>
            <a:ext cx="6315075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澎湖</a:t>
            </a: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湖西國中  </a:t>
            </a:r>
            <a:r>
              <a:rPr lang="en-US" altLang="zh-TW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1080527</a:t>
            </a:r>
            <a:endParaRPr lang="zh-TW" alt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2"/>
            </a:endParaRPr>
          </a:p>
          <a:p>
            <a:pPr>
              <a:defRPr/>
            </a:pPr>
            <a:endParaRPr lang="zh-TW" alt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340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5"/>
          <a:stretch>
            <a:fillRect/>
          </a:stretch>
        </p:blipFill>
        <p:spPr bwMode="auto">
          <a:xfrm>
            <a:off x="2687638" y="4584504"/>
            <a:ext cx="50419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4" t="51666" r="13870"/>
          <a:stretch>
            <a:fillRect/>
          </a:stretch>
        </p:blipFill>
        <p:spPr bwMode="auto">
          <a:xfrm>
            <a:off x="433388" y="1131888"/>
            <a:ext cx="729615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818" y="1132106"/>
            <a:ext cx="3781943" cy="5044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文字方塊 1"/>
          <p:cNvSpPr txBox="1"/>
          <p:nvPr/>
        </p:nvSpPr>
        <p:spPr>
          <a:xfrm>
            <a:off x="433388" y="4584504"/>
            <a:ext cx="20672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參加人員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16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教育局長官、督學</a:t>
            </a:r>
            <a:endParaRPr lang="en-US" altLang="zh-TW" sz="16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指導教授</a:t>
            </a:r>
            <a:endParaRPr lang="en-US" altLang="zh-TW" sz="16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防災團團團員</a:t>
            </a:r>
            <a:endParaRPr lang="en-US" altLang="zh-TW" sz="16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77800" indent="-177800"/>
            <a:r>
              <a:rPr lang="en-US" altLang="zh-TW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前一年度執行防災校園績優學校</a:t>
            </a:r>
            <a:endParaRPr lang="en-US" altLang="zh-TW" sz="16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77800" indent="-177800"/>
            <a:r>
              <a:rPr lang="en-US" altLang="zh-TW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5.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當年度執行防災校園學校</a:t>
            </a:r>
            <a:endParaRPr lang="zh-TW" altLang="en-US" sz="16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字方塊 1"/>
          <p:cNvSpPr txBox="1">
            <a:spLocks noChangeArrowheads="1"/>
          </p:cNvSpPr>
          <p:nvPr/>
        </p:nvSpPr>
        <p:spPr bwMode="auto">
          <a:xfrm>
            <a:off x="433388" y="485775"/>
            <a:ext cx="32623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外埠參</a:t>
            </a:r>
            <a:r>
              <a:rPr lang="zh-TW" altLang="en-US" sz="36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訪</a:t>
            </a:r>
            <a:r>
              <a:rPr lang="en-US" altLang="zh-TW" sz="36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-1</a:t>
            </a:r>
            <a:endParaRPr lang="zh-TW" altLang="en-US" sz="36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66500" y="582613"/>
            <a:ext cx="63150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澎湖</a:t>
            </a: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澎湖科大、文光國小  </a:t>
            </a:r>
            <a:r>
              <a:rPr lang="en-US" altLang="zh-TW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1080528</a:t>
            </a:r>
            <a:endParaRPr lang="zh-TW" alt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364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468688"/>
            <a:ext cx="4340225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6" t="52222" r="10539"/>
          <a:stretch>
            <a:fillRect/>
          </a:stretch>
        </p:blipFill>
        <p:spPr bwMode="auto">
          <a:xfrm>
            <a:off x="4778375" y="1246188"/>
            <a:ext cx="67214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91"/>
          <a:stretch>
            <a:fillRect/>
          </a:stretch>
        </p:blipFill>
        <p:spPr bwMode="auto">
          <a:xfrm>
            <a:off x="1830388" y="1200150"/>
            <a:ext cx="2798762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119" y="4419599"/>
            <a:ext cx="347027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75" y="4419600"/>
            <a:ext cx="3471862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字方塊 1"/>
          <p:cNvSpPr txBox="1">
            <a:spLocks noChangeArrowheads="1"/>
          </p:cNvSpPr>
          <p:nvPr/>
        </p:nvSpPr>
        <p:spPr bwMode="auto">
          <a:xfrm>
            <a:off x="433388" y="485775"/>
            <a:ext cx="32623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6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外埠參</a:t>
            </a:r>
            <a:r>
              <a:rPr lang="zh-TW" altLang="en-US" sz="36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訪</a:t>
            </a:r>
            <a:r>
              <a:rPr lang="en-US" altLang="zh-TW" sz="36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-2</a:t>
            </a:r>
            <a:endParaRPr lang="zh-TW" altLang="en-US" sz="36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97050" y="582613"/>
            <a:ext cx="25685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苗栗</a:t>
            </a: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獅潭國小</a:t>
            </a:r>
          </a:p>
        </p:txBody>
      </p:sp>
      <p:pic>
        <p:nvPicPr>
          <p:cNvPr id="16388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541713"/>
            <a:ext cx="4179887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1143000"/>
            <a:ext cx="3044825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1" b="14028"/>
          <a:stretch/>
        </p:blipFill>
        <p:spPr>
          <a:xfrm>
            <a:off x="6033285" y="296222"/>
            <a:ext cx="5770860" cy="3132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矩形 11"/>
          <p:cNvSpPr/>
          <p:nvPr/>
        </p:nvSpPr>
        <p:spPr>
          <a:xfrm>
            <a:off x="433388" y="1131888"/>
            <a:ext cx="63150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1080616</a:t>
            </a:r>
            <a:endParaRPr lang="zh-TW" alt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392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3541713"/>
            <a:ext cx="4178300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圖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3541713"/>
            <a:ext cx="2352675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5">
            <a:extLst/>
          </p:cNvPr>
          <p:cNvSpPr txBox="1"/>
          <p:nvPr/>
        </p:nvSpPr>
        <p:spPr bwMode="auto">
          <a:xfrm>
            <a:off x="1871532" y="2268352"/>
            <a:ext cx="5177416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1" hangingPunct="1">
              <a:defRPr/>
            </a:pPr>
            <a:r>
              <a:rPr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+mn-lt"/>
              </a:rPr>
              <a:t>人才培育及</a:t>
            </a:r>
            <a:endParaRPr lang="en-US" altLang="zh-TW" sz="6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sym typeface="+mn-lt"/>
            </a:endParaRPr>
          </a:p>
          <a:p>
            <a:pPr eaLnBrk="1" hangingPunct="1">
              <a:defRPr/>
            </a:pPr>
            <a:r>
              <a:rPr kumimoji="0"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課程推廣</a:t>
            </a:r>
            <a:endParaRPr kumimoji="0" lang="zh-CN" altLang="en-US" sz="6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5" name="任意多边形 8"/>
          <p:cNvSpPr/>
          <p:nvPr/>
        </p:nvSpPr>
        <p:spPr>
          <a:xfrm rot="21228361">
            <a:off x="9809163" y="3754438"/>
            <a:ext cx="1576387" cy="1711325"/>
          </a:xfrm>
          <a:custGeom>
            <a:avLst/>
            <a:gdLst>
              <a:gd name="connsiteX0" fmla="*/ 248166 w 2220804"/>
              <a:gd name="connsiteY0" fmla="*/ 248166 h 2220804"/>
              <a:gd name="connsiteX1" fmla="*/ 248166 w 2220804"/>
              <a:gd name="connsiteY1" fmla="*/ 1972639 h 2220804"/>
              <a:gd name="connsiteX2" fmla="*/ 1972639 w 2220804"/>
              <a:gd name="connsiteY2" fmla="*/ 1972639 h 2220804"/>
              <a:gd name="connsiteX3" fmla="*/ 1972639 w 2220804"/>
              <a:gd name="connsiteY3" fmla="*/ 248166 h 2220804"/>
              <a:gd name="connsiteX4" fmla="*/ 0 w 2220804"/>
              <a:gd name="connsiteY4" fmla="*/ 0 h 2220804"/>
              <a:gd name="connsiteX5" fmla="*/ 2220804 w 2220804"/>
              <a:gd name="connsiteY5" fmla="*/ 0 h 2220804"/>
              <a:gd name="connsiteX6" fmla="*/ 2220804 w 2220804"/>
              <a:gd name="connsiteY6" fmla="*/ 2220804 h 2220804"/>
              <a:gd name="connsiteX7" fmla="*/ 0 w 2220804"/>
              <a:gd name="connsiteY7" fmla="*/ 2220804 h 222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0804" h="2220804">
                <a:moveTo>
                  <a:pt x="248166" y="248166"/>
                </a:moveTo>
                <a:lnTo>
                  <a:pt x="248166" y="1972639"/>
                </a:lnTo>
                <a:lnTo>
                  <a:pt x="1972639" y="1972639"/>
                </a:lnTo>
                <a:lnTo>
                  <a:pt x="1972639" y="248166"/>
                </a:lnTo>
                <a:close/>
                <a:moveTo>
                  <a:pt x="0" y="0"/>
                </a:moveTo>
                <a:lnTo>
                  <a:pt x="2220804" y="0"/>
                </a:lnTo>
                <a:lnTo>
                  <a:pt x="2220804" y="2220804"/>
                </a:lnTo>
                <a:lnTo>
                  <a:pt x="0" y="222080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CN" altLang="en-US">
              <a:cs typeface="+mn-ea"/>
              <a:sym typeface="+mn-lt"/>
            </a:endParaRPr>
          </a:p>
        </p:txBody>
      </p:sp>
      <p:pic>
        <p:nvPicPr>
          <p:cNvPr id="17412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140">
            <a:off x="6761163" y="2109788"/>
            <a:ext cx="41402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3" name="组合 16"/>
          <p:cNvGrpSpPr>
            <a:grpSpLocks/>
          </p:cNvGrpSpPr>
          <p:nvPr/>
        </p:nvGrpSpPr>
        <p:grpSpPr bwMode="auto">
          <a:xfrm>
            <a:off x="1149350" y="311150"/>
            <a:ext cx="11958638" cy="7340600"/>
            <a:chOff x="862679" y="233404"/>
            <a:chExt cx="8968448" cy="5504726"/>
          </a:xfrm>
        </p:grpSpPr>
        <p:pic>
          <p:nvPicPr>
            <p:cNvPr id="17415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8465" y="625732"/>
              <a:ext cx="1949397" cy="2046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6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180" y="3816496"/>
              <a:ext cx="1668683" cy="192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7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6561" y="233404"/>
              <a:ext cx="667362" cy="7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8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2344">
              <a:off x="8731999" y="3167380"/>
              <a:ext cx="1099128" cy="1153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9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863203">
              <a:off x="937480" y="3600045"/>
              <a:ext cx="1359575" cy="1509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4" name="文字方塊 11"/>
          <p:cNvSpPr txBox="1">
            <a:spLocks noChangeArrowheads="1"/>
          </p:cNvSpPr>
          <p:nvPr/>
        </p:nvSpPr>
        <p:spPr bwMode="auto">
          <a:xfrm>
            <a:off x="415925" y="2268538"/>
            <a:ext cx="18780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6600" b="1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貳、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486934"/>
              </p:ext>
            </p:extLst>
          </p:nvPr>
        </p:nvGraphicFramePr>
        <p:xfrm>
          <a:off x="914400" y="1714500"/>
          <a:ext cx="10477501" cy="4076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3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9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2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28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45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35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場次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辦理日期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辦理地點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主講者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講題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參與人數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0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108.4.20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觀音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國中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王國雄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督學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幼兒園所防災安全教育與地震避難疏散研習工作坊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44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龜山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幼兒園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劉文章校長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幼兒園所防災安全教育與地震避難疏散研習工作坊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111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0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04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奎輝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國小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介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佢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教授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幼兒園所防災安全教育與地震避難疏散研習工作坊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0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04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桃園特殊教育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馬國宸教授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幼兒園所防災安全教育與地震避難疏散研習工作坊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117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478" name="文字方塊 5"/>
          <p:cNvSpPr txBox="1">
            <a:spLocks noChangeArrowheads="1"/>
          </p:cNvSpPr>
          <p:nvPr/>
        </p:nvSpPr>
        <p:spPr bwMode="auto">
          <a:xfrm>
            <a:off x="9145588" y="5964238"/>
            <a:ext cx="1949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240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合計：</a:t>
            </a:r>
            <a:r>
              <a:rPr lang="en-US" altLang="zh-TW" sz="240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272</a:t>
            </a:r>
            <a:r>
              <a:rPr lang="zh-TW" altLang="en-US" sz="240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人</a:t>
            </a:r>
          </a:p>
        </p:txBody>
      </p:sp>
      <p:sp>
        <p:nvSpPr>
          <p:cNvPr id="18479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一、人才培育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436562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幼教人員防災教育研習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一、人才培育</a:t>
            </a:r>
          </a:p>
        </p:txBody>
      </p:sp>
      <p:sp>
        <p:nvSpPr>
          <p:cNvPr id="2" name="矩形 1"/>
          <p:cNvSpPr/>
          <p:nvPr/>
        </p:nvSpPr>
        <p:spPr>
          <a:xfrm>
            <a:off x="4676775" y="862013"/>
            <a:ext cx="436562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幼教人員防災教育研習</a:t>
            </a: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873" y="1533911"/>
            <a:ext cx="3219450" cy="24145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矩形 3"/>
          <p:cNvSpPr/>
          <p:nvPr/>
        </p:nvSpPr>
        <p:spPr>
          <a:xfrm>
            <a:off x="7131050" y="1624013"/>
            <a:ext cx="1339850" cy="9223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1080420</a:t>
            </a:r>
            <a:endParaRPr lang="en-US" altLang="zh-TW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龜山幼兒園</a:t>
            </a:r>
            <a:endParaRPr lang="en-US" altLang="zh-TW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590" y="4200584"/>
            <a:ext cx="3220800" cy="2415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矩形 10"/>
          <p:cNvSpPr/>
          <p:nvPr/>
        </p:nvSpPr>
        <p:spPr>
          <a:xfrm>
            <a:off x="1493838" y="5692775"/>
            <a:ext cx="1116012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</a:t>
            </a:r>
            <a:r>
              <a:rPr lang="en-US" altLang="zh-TW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504</a:t>
            </a:r>
          </a:p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奎輝國小</a:t>
            </a:r>
            <a:endParaRPr lang="en-US" altLang="zh-TW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22"/>
          <a:stretch/>
        </p:blipFill>
        <p:spPr>
          <a:xfrm>
            <a:off x="7241682" y="4187310"/>
            <a:ext cx="4562641" cy="24288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矩形 12"/>
          <p:cNvSpPr/>
          <p:nvPr/>
        </p:nvSpPr>
        <p:spPr>
          <a:xfrm>
            <a:off x="6362700" y="3311525"/>
            <a:ext cx="2032000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</a:t>
            </a:r>
            <a:r>
              <a:rPr lang="en-US" altLang="zh-TW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504</a:t>
            </a:r>
          </a:p>
          <a:p>
            <a:pPr>
              <a:defRPr/>
            </a:pPr>
            <a:r>
              <a:rPr lang="zh-TW" altLang="zh-TW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桃園特殊教育學校</a:t>
            </a:r>
            <a:endParaRPr lang="en-US" altLang="zh-TW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zh-TW" altLang="zh-TW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1"/>
          <a:stretch/>
        </p:blipFill>
        <p:spPr>
          <a:xfrm>
            <a:off x="1952120" y="1570016"/>
            <a:ext cx="3836163" cy="2415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5" name="矩形 14"/>
          <p:cNvSpPr/>
          <p:nvPr/>
        </p:nvSpPr>
        <p:spPr>
          <a:xfrm>
            <a:off x="722313" y="1570038"/>
            <a:ext cx="1116012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1080420</a:t>
            </a:r>
            <a:endParaRPr lang="en-US" altLang="zh-TW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觀音國中</a:t>
            </a:r>
            <a:endParaRPr lang="en-US" altLang="zh-TW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r>
              <a:rPr lang="zh-TW" alt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314325" y="1646238"/>
            <a:ext cx="469900" cy="76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</a:t>
            </a:r>
            <a:endParaRPr lang="zh-TW" altLang="en-US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661150" y="1660525"/>
            <a:ext cx="469900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2</a:t>
            </a:r>
            <a:endParaRPr lang="zh-TW" altLang="en-US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1063625" y="5711825"/>
            <a:ext cx="469900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3</a:t>
            </a:r>
            <a:endParaRPr lang="zh-TW" altLang="en-US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5902325" y="3287713"/>
            <a:ext cx="469900" cy="76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4</a:t>
            </a:r>
            <a:endParaRPr lang="zh-TW" altLang="en-US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字方塊 5"/>
          <p:cNvSpPr txBox="1">
            <a:spLocks noChangeArrowheads="1"/>
          </p:cNvSpPr>
          <p:nvPr/>
        </p:nvSpPr>
        <p:spPr bwMode="auto">
          <a:xfrm>
            <a:off x="9458325" y="5954713"/>
            <a:ext cx="17716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合計</a:t>
            </a:r>
            <a:r>
              <a:rPr lang="zh-TW" altLang="en-US" sz="2400" dirty="0" smtClean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400" dirty="0" smtClean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63</a:t>
            </a:r>
            <a:r>
              <a:rPr lang="zh-TW" altLang="en-US" sz="2400" dirty="0" smtClean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人</a:t>
            </a:r>
            <a:endParaRPr lang="zh-TW" altLang="en-US" sz="2400" dirty="0">
              <a:solidFill>
                <a:srgbClr val="C5E0B4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483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一、人才培育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508317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幼兒園防災研習增能工作坊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52900"/>
            <a:ext cx="3216000" cy="241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5" y="4152900"/>
            <a:ext cx="3216000" cy="241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7" y="1609040"/>
            <a:ext cx="5241698" cy="241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09040"/>
            <a:ext cx="3216000" cy="241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458325" y="1652974"/>
            <a:ext cx="15776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1080827</a:t>
            </a:r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上午</a:t>
            </a:r>
            <a:endParaRPr lang="en-US" altLang="zh-TW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建德國小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字方塊 5"/>
          <p:cNvSpPr txBox="1">
            <a:spLocks noChangeArrowheads="1"/>
          </p:cNvSpPr>
          <p:nvPr/>
        </p:nvSpPr>
        <p:spPr bwMode="auto">
          <a:xfrm>
            <a:off x="1150938" y="6088063"/>
            <a:ext cx="17716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合計</a:t>
            </a:r>
            <a:r>
              <a:rPr lang="zh-TW" altLang="en-US" sz="2400" dirty="0" smtClean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400" dirty="0" smtClean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17</a:t>
            </a:r>
            <a:r>
              <a:rPr lang="zh-TW" altLang="en-US" sz="2400" dirty="0" smtClean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人</a:t>
            </a:r>
            <a:endParaRPr lang="zh-TW" altLang="en-US" sz="2400" dirty="0">
              <a:solidFill>
                <a:srgbClr val="C5E0B4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507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一、人才培育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5441950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特教人員防災研習增能工作坊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97"/>
          <a:stretch/>
        </p:blipFill>
        <p:spPr>
          <a:xfrm>
            <a:off x="6498049" y="4138255"/>
            <a:ext cx="4676333" cy="241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049" y="1572055"/>
            <a:ext cx="3217451" cy="241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268" y="4138255"/>
            <a:ext cx="3217451" cy="241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7"/>
          <a:stretch/>
        </p:blipFill>
        <p:spPr>
          <a:xfrm>
            <a:off x="2153566" y="1572055"/>
            <a:ext cx="4199609" cy="241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813925" y="1572055"/>
            <a:ext cx="15776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1080827</a:t>
            </a:r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下午</a:t>
            </a:r>
            <a:endParaRPr lang="en-US" altLang="zh-TW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建德國小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二、課程推廣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436562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防災教育宣講教材研發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49" y="3248260"/>
            <a:ext cx="5560358" cy="31667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97" y="3248260"/>
            <a:ext cx="5560358" cy="31667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/>
          <a:stretch/>
        </p:blipFill>
        <p:spPr>
          <a:xfrm>
            <a:off x="4233392" y="1557145"/>
            <a:ext cx="3421126" cy="158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1"/>
          <a:stretch/>
        </p:blipFill>
        <p:spPr>
          <a:xfrm>
            <a:off x="7799416" y="1543051"/>
            <a:ext cx="3952191" cy="15787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2537" name="文字方塊 18"/>
          <p:cNvSpPr txBox="1">
            <a:spLocks noChangeArrowheads="1"/>
          </p:cNvSpPr>
          <p:nvPr/>
        </p:nvSpPr>
        <p:spPr bwMode="auto">
          <a:xfrm>
            <a:off x="465138" y="1747838"/>
            <a:ext cx="40846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共研發</a:t>
            </a:r>
            <a:r>
              <a:rPr lang="en-US" altLang="zh-TW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(1)</a:t>
            </a:r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地震、</a:t>
            </a:r>
            <a:r>
              <a:rPr lang="en-US" altLang="zh-TW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(2)</a:t>
            </a:r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颱洪、</a:t>
            </a:r>
            <a:endParaRPr lang="en-US" altLang="zh-TW" sz="2400" dirty="0">
              <a:solidFill>
                <a:srgbClr val="C5E0B4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(3)</a:t>
            </a:r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火災、</a:t>
            </a:r>
            <a:r>
              <a:rPr lang="en-US" altLang="zh-TW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(4)</a:t>
            </a:r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坡地、</a:t>
            </a:r>
            <a:r>
              <a:rPr lang="en-US" altLang="zh-TW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(5)</a:t>
            </a:r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空汙、</a:t>
            </a:r>
            <a:endParaRPr lang="en-US" altLang="zh-TW" sz="2400" dirty="0">
              <a:solidFill>
                <a:srgbClr val="C5E0B4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(6)</a:t>
            </a:r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氣候</a:t>
            </a:r>
            <a:r>
              <a:rPr lang="zh-TW" altLang="en-US" sz="2400" dirty="0" smtClean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變遷  等</a:t>
            </a:r>
            <a:r>
              <a:rPr lang="zh-TW" altLang="en-US" sz="2400" dirty="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宣講教材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二、課程推廣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4011613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防災教育到校宣講</a:t>
            </a: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endParaRPr lang="zh-TW" altLang="en-US" sz="2800" b="1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35000" y="1720850"/>
          <a:ext cx="10922000" cy="4700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6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4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3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64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場次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學校名稱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宣講人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辦理日期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宣講主題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參與人數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中壢區大崙國小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王國雄校長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</a:rPr>
                        <a:t>108.09.11-0840-1010AM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地震逃生疏散實務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220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桃園區慈文國小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吳明芳校長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108.09.11-0845-1015AM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中壢區新街國小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魏吉宏校長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108.09.11-0845-1015AM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觀音區上大國小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柯斯媛校長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108.09.12-0840-1010AM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桃園區中埔國小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吳明芳校長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108.09.16-0925-1030AM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蘆竹區蘆竹國小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許璦玲主任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108.09.25-0840-1010AM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16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大溪區大溪國小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林志展校長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108.10.01-0925-1100AM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颱洪災害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桃園區建國國中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王國雄校長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108.11.06-0925-1105AM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二、課程推廣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4011613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防災教育到校宣講</a:t>
            </a: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-2</a:t>
            </a:r>
            <a:endParaRPr lang="zh-TW" altLang="en-US" sz="2800" b="1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35000" y="1720850"/>
          <a:ext cx="10922000" cy="4700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6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4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3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64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場次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學校名稱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宣講人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辦理日期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宣講主題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參與人數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桃園區文山國小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謝明杰校長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108.11.21-1315-1445PM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中壢區中壢國小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方緒蓮校長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108.11.29-0800-0920AM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桃園區建國國中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王國雄校長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108.11.6-0925-1105AM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龍潭區三和國小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林志展校長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108.11.21-0820-0925AM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大園區五權國小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方緒蓮校長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108.11.14-0850-0930AM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桃園區北門國小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謝明杰校長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108.11.21-10:30-12:00AM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endParaRPr lang="zh-TW" sz="20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16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復興區霞雲國小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魏吉宏校長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108.11.21-10:30-12:00AM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sz="20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地震逃生疏散實務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98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zh-TW" sz="200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kern="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合計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5548" marR="15548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2000" kern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5326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548" marR="1554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二、課程推廣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3646488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防災教育到校宣講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pic>
        <p:nvPicPr>
          <p:cNvPr id="6" name="圖片 5" descr="DSCN336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0060" y="1645443"/>
            <a:ext cx="3513867" cy="2635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 descr="IMG_4381.JPG"/>
          <p:cNvPicPr/>
          <p:nvPr/>
        </p:nvPicPr>
        <p:blipFill rotWithShape="1">
          <a:blip r:embed="rId3" cstate="print"/>
          <a:srcRect t="19663"/>
          <a:stretch/>
        </p:blipFill>
        <p:spPr>
          <a:xfrm>
            <a:off x="255945" y="1645443"/>
            <a:ext cx="4373205" cy="2635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圖片 7" descr="IMG20190911084706.jpg"/>
          <p:cNvPicPr/>
          <p:nvPr/>
        </p:nvPicPr>
        <p:blipFill rotWithShape="1">
          <a:blip r:embed="rId4" cstate="print"/>
          <a:srcRect t="28617"/>
          <a:stretch/>
        </p:blipFill>
        <p:spPr>
          <a:xfrm>
            <a:off x="6378608" y="4455475"/>
            <a:ext cx="5274310" cy="2117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圖片 11" descr="防災宣講照3.jpg"/>
          <p:cNvPicPr/>
          <p:nvPr/>
        </p:nvPicPr>
        <p:blipFill rotWithShape="1">
          <a:blip r:embed="rId5" cstate="print"/>
          <a:srcRect t="37249"/>
          <a:stretch/>
        </p:blipFill>
        <p:spPr>
          <a:xfrm>
            <a:off x="8504837" y="1645443"/>
            <a:ext cx="3148081" cy="2635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圖片 12" descr="IMG_5134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57574" y="4463198"/>
            <a:ext cx="2740123" cy="2075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圖片 13" descr="A3B8E10C-6558-4AF0-9E37-6267271F7E77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7199" y="4459451"/>
            <a:ext cx="2819463" cy="2113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二、課程推廣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4746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期末分區防災</a:t>
            </a:r>
            <a:r>
              <a:rPr lang="zh-TW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教育研討會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832806"/>
              </p:ext>
            </p:extLst>
          </p:nvPr>
        </p:nvGraphicFramePr>
        <p:xfrm>
          <a:off x="536575" y="1649413"/>
          <a:ext cx="11309350" cy="489436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17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99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979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14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9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場次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辦理日期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辦理地點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參加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人數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主講者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教案分享學校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教案名稱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1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108.11</a:t>
                      </a:r>
                      <a:r>
                        <a:rPr lang="en-US" alt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27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霞雲</a:t>
                      </a: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國小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山區</a:t>
                      </a: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38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山東</a:t>
                      </a: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國小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魏吉宏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校長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大坡國小（甲等）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上大國小（優等）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打草驚蛇 遠離傷害</a:t>
                      </a: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en-US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攜手防災震定技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7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108</a:t>
                      </a:r>
                      <a:r>
                        <a:rPr lang="en-US" alt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11</a:t>
                      </a:r>
                      <a:r>
                        <a:rPr lang="en-US" alt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29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特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教學</a:t>
                      </a: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校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北區</a:t>
                      </a: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71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交通</a:t>
                      </a: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大學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單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信瑜教授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中埔國小（優等）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西門國小（優等）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東興國中（甲等）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防災一起</a:t>
                      </a:r>
                      <a:r>
                        <a:rPr lang="en-US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GO</a:t>
                      </a: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！</a:t>
                      </a:r>
                      <a:endParaRPr lang="en-US" altLang="zh-TW" sz="2000" kern="12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避難防身術</a:t>
                      </a:r>
                      <a:r>
                        <a:rPr lang="en-US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~</a:t>
                      </a: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地震來臨怎麼辦？</a:t>
                      </a:r>
                      <a:endParaRPr lang="en-US" altLang="zh-TW" sz="2000" kern="12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穿越校園行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2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108</a:t>
                      </a:r>
                      <a:r>
                        <a:rPr lang="en-US" alt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r>
                        <a:rPr lang="en-US" alt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04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觀音</a:t>
                      </a: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國中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海區</a:t>
                      </a: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中華科技</a:t>
                      </a: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大學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洪志評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教授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慈文國小（特優）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五權國小（甲等）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「慈」續防災 數位有方</a:t>
                      </a:r>
                      <a:endParaRPr lang="en-US" altLang="zh-TW" sz="2000" kern="12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防災總動員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5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108</a:t>
                      </a:r>
                      <a:r>
                        <a:rPr lang="en-US" alt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r>
                        <a:rPr lang="en-US" alt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.</a:t>
                      </a: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18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中壢高商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南區</a:t>
                      </a: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92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銘傳</a:t>
                      </a: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大學</a:t>
                      </a:r>
                      <a:endParaRPr lang="en-US" altLang="zh-TW" sz="20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王</a:t>
                      </a: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价巨教授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大崙國小（特優）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新街國小（甲等）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中壢國小（甲等）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跨領域防颱全攻略</a:t>
                      </a:r>
                      <a:endParaRPr lang="en-US" altLang="zh-TW" sz="2000" kern="12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穿越時空防災避難在新街</a:t>
                      </a:r>
                      <a:endParaRPr lang="en-US" altLang="zh-TW" sz="2000" kern="12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有備無患 臨震不亂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679" name="文字方塊 6"/>
          <p:cNvSpPr txBox="1">
            <a:spLocks noChangeArrowheads="1"/>
          </p:cNvSpPr>
          <p:nvPr/>
        </p:nvSpPr>
        <p:spPr bwMode="auto">
          <a:xfrm>
            <a:off x="9891713" y="1041400"/>
            <a:ext cx="1949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240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合計：</a:t>
            </a:r>
            <a:r>
              <a:rPr lang="en-US" altLang="zh-TW" sz="240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281</a:t>
            </a:r>
            <a:r>
              <a:rPr lang="zh-TW" altLang="en-US" sz="2400">
                <a:solidFill>
                  <a:srgbClr val="C5E0B4"/>
                </a:solidFill>
                <a:latin typeface="微軟正黑體" pitchFamily="34" charset="-120"/>
                <a:ea typeface="微軟正黑體" pitchFamily="34" charset="-120"/>
              </a:rPr>
              <a:t>人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字方塊 1"/>
          <p:cNvSpPr txBox="1">
            <a:spLocks noChangeArrowheads="1"/>
          </p:cNvSpPr>
          <p:nvPr/>
        </p:nvSpPr>
        <p:spPr bwMode="auto">
          <a:xfrm>
            <a:off x="1519238" y="844925"/>
            <a:ext cx="310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二、課程推廣</a:t>
            </a:r>
          </a:p>
        </p:txBody>
      </p:sp>
      <p:sp>
        <p:nvSpPr>
          <p:cNvPr id="10" name="矩形 9"/>
          <p:cNvSpPr/>
          <p:nvPr/>
        </p:nvSpPr>
        <p:spPr>
          <a:xfrm>
            <a:off x="4676775" y="862013"/>
            <a:ext cx="4006850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期末防災教育研討會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5614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貳、人才培育及課程推廣</a:t>
            </a:r>
          </a:p>
        </p:txBody>
      </p:sp>
      <p:pic>
        <p:nvPicPr>
          <p:cNvPr id="2765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19" y="1518338"/>
            <a:ext cx="3359150" cy="25193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27654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23"/>
          <a:stretch>
            <a:fillRect/>
          </a:stretch>
        </p:blipFill>
        <p:spPr bwMode="auto">
          <a:xfrm>
            <a:off x="2446337" y="4140013"/>
            <a:ext cx="4460875" cy="2520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27655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12" y="4140013"/>
            <a:ext cx="3360737" cy="2520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27656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4" y="1518338"/>
            <a:ext cx="5476875" cy="25193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2" name="文字方塊 1"/>
          <p:cNvSpPr txBox="1"/>
          <p:nvPr/>
        </p:nvSpPr>
        <p:spPr>
          <a:xfrm>
            <a:off x="1394619" y="3737539"/>
            <a:ext cx="2151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1081117 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霞雲國小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山區</a:t>
            </a:r>
            <a:r>
              <a:rPr lang="en-US" altLang="zh-TW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930774" y="3749037"/>
            <a:ext cx="3049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1081117 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東眼山自然教育中心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山區</a:t>
            </a:r>
            <a:r>
              <a:rPr lang="en-US" altLang="zh-TW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460379" y="6351044"/>
            <a:ext cx="2151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1081129 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特教學校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北區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046911" y="6353186"/>
            <a:ext cx="2151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1081218 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中壢高商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南區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5">
            <a:extLst/>
          </p:cNvPr>
          <p:cNvSpPr txBox="1"/>
          <p:nvPr/>
        </p:nvSpPr>
        <p:spPr bwMode="auto">
          <a:xfrm>
            <a:off x="1871531" y="2268352"/>
            <a:ext cx="6201829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1" hangingPunct="1">
              <a:defRPr/>
            </a:pPr>
            <a:r>
              <a:rPr kumimoji="0"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基礎防災校園</a:t>
            </a:r>
            <a:endParaRPr kumimoji="0" lang="en-US" altLang="zh-TW" sz="6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  <a:p>
            <a:pPr eaLnBrk="1" hangingPunct="1">
              <a:defRPr/>
            </a:pPr>
            <a:r>
              <a:rPr kumimoji="0"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建置輔導及執行</a:t>
            </a:r>
            <a:endParaRPr kumimoji="0" lang="zh-CN" altLang="en-US" sz="6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5" name="任意多边形 8"/>
          <p:cNvSpPr/>
          <p:nvPr/>
        </p:nvSpPr>
        <p:spPr>
          <a:xfrm rot="21228361">
            <a:off x="9809163" y="3754438"/>
            <a:ext cx="1576387" cy="1711325"/>
          </a:xfrm>
          <a:custGeom>
            <a:avLst/>
            <a:gdLst>
              <a:gd name="connsiteX0" fmla="*/ 248166 w 2220804"/>
              <a:gd name="connsiteY0" fmla="*/ 248166 h 2220804"/>
              <a:gd name="connsiteX1" fmla="*/ 248166 w 2220804"/>
              <a:gd name="connsiteY1" fmla="*/ 1972639 h 2220804"/>
              <a:gd name="connsiteX2" fmla="*/ 1972639 w 2220804"/>
              <a:gd name="connsiteY2" fmla="*/ 1972639 h 2220804"/>
              <a:gd name="connsiteX3" fmla="*/ 1972639 w 2220804"/>
              <a:gd name="connsiteY3" fmla="*/ 248166 h 2220804"/>
              <a:gd name="connsiteX4" fmla="*/ 0 w 2220804"/>
              <a:gd name="connsiteY4" fmla="*/ 0 h 2220804"/>
              <a:gd name="connsiteX5" fmla="*/ 2220804 w 2220804"/>
              <a:gd name="connsiteY5" fmla="*/ 0 h 2220804"/>
              <a:gd name="connsiteX6" fmla="*/ 2220804 w 2220804"/>
              <a:gd name="connsiteY6" fmla="*/ 2220804 h 2220804"/>
              <a:gd name="connsiteX7" fmla="*/ 0 w 2220804"/>
              <a:gd name="connsiteY7" fmla="*/ 2220804 h 222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0804" h="2220804">
                <a:moveTo>
                  <a:pt x="248166" y="248166"/>
                </a:moveTo>
                <a:lnTo>
                  <a:pt x="248166" y="1972639"/>
                </a:lnTo>
                <a:lnTo>
                  <a:pt x="1972639" y="1972639"/>
                </a:lnTo>
                <a:lnTo>
                  <a:pt x="1972639" y="248166"/>
                </a:lnTo>
                <a:close/>
                <a:moveTo>
                  <a:pt x="0" y="0"/>
                </a:moveTo>
                <a:lnTo>
                  <a:pt x="2220804" y="0"/>
                </a:lnTo>
                <a:lnTo>
                  <a:pt x="2220804" y="2220804"/>
                </a:lnTo>
                <a:lnTo>
                  <a:pt x="0" y="222080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CN" altLang="en-US">
              <a:cs typeface="+mn-ea"/>
              <a:sym typeface="+mn-lt"/>
            </a:endParaRPr>
          </a:p>
        </p:txBody>
      </p:sp>
      <p:pic>
        <p:nvPicPr>
          <p:cNvPr id="28676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261017">
            <a:off x="7450138" y="3698875"/>
            <a:ext cx="219392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组合 16"/>
          <p:cNvGrpSpPr>
            <a:grpSpLocks/>
          </p:cNvGrpSpPr>
          <p:nvPr/>
        </p:nvGrpSpPr>
        <p:grpSpPr bwMode="auto">
          <a:xfrm>
            <a:off x="1149350" y="311150"/>
            <a:ext cx="11958638" cy="7340600"/>
            <a:chOff x="862679" y="233404"/>
            <a:chExt cx="8968448" cy="5504726"/>
          </a:xfrm>
        </p:grpSpPr>
        <p:pic>
          <p:nvPicPr>
            <p:cNvPr id="28679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8465" y="625732"/>
              <a:ext cx="1949397" cy="2046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0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180" y="3816496"/>
              <a:ext cx="1668683" cy="192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1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6561" y="233404"/>
              <a:ext cx="667362" cy="7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2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2344">
              <a:off x="8731999" y="3167380"/>
              <a:ext cx="1099128" cy="1153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3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863203">
              <a:off x="937480" y="3600045"/>
              <a:ext cx="1359575" cy="1509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78" name="文字方塊 1"/>
          <p:cNvSpPr txBox="1">
            <a:spLocks noChangeArrowheads="1"/>
          </p:cNvSpPr>
          <p:nvPr/>
        </p:nvSpPr>
        <p:spPr bwMode="auto">
          <a:xfrm>
            <a:off x="346075" y="2268538"/>
            <a:ext cx="18780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6600" b="1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叁、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58816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一、</a:t>
            </a:r>
            <a:r>
              <a:rPr lang="en-US" altLang="zh-TW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108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年執行校數統計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叁、基礎防災校園建置輔導及執行</a:t>
            </a:r>
          </a:p>
        </p:txBody>
      </p:sp>
      <p:grpSp>
        <p:nvGrpSpPr>
          <p:cNvPr id="29700" name="群組 3"/>
          <p:cNvGrpSpPr>
            <a:grpSpLocks/>
          </p:cNvGrpSpPr>
          <p:nvPr/>
        </p:nvGrpSpPr>
        <p:grpSpPr bwMode="auto">
          <a:xfrm>
            <a:off x="657225" y="1695450"/>
            <a:ext cx="5600700" cy="4629150"/>
            <a:chOff x="3114675" y="1714501"/>
            <a:chExt cx="5600700" cy="4629150"/>
          </a:xfrm>
        </p:grpSpPr>
        <p:graphicFrame>
          <p:nvGraphicFramePr>
            <p:cNvPr id="8" name="圖表 7"/>
            <p:cNvGraphicFramePr>
              <a:graphicFrameLocks/>
            </p:cNvGraphicFramePr>
            <p:nvPr/>
          </p:nvGraphicFramePr>
          <p:xfrm>
            <a:off x="3114675" y="1714501"/>
            <a:ext cx="5600700" cy="46291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9703" name="文字方塊 6"/>
            <p:cNvSpPr txBox="1">
              <a:spLocks noChangeArrowheads="1"/>
            </p:cNvSpPr>
            <p:nvPr/>
          </p:nvSpPr>
          <p:spPr bwMode="auto">
            <a:xfrm>
              <a:off x="6338694" y="3567411"/>
              <a:ext cx="14638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9pPr>
            </a:lstStyle>
            <a:p>
              <a:r>
                <a:rPr lang="zh-TW" altLang="en-US" sz="2400">
                  <a:latin typeface="微軟正黑體" pitchFamily="34" charset="-120"/>
                  <a:ea typeface="微軟正黑體" pitchFamily="34" charset="-120"/>
                </a:rPr>
                <a:t>國小</a:t>
              </a:r>
              <a:r>
                <a:rPr lang="en-US" altLang="zh-TW" sz="2400">
                  <a:latin typeface="微軟正黑體" pitchFamily="34" charset="-120"/>
                  <a:ea typeface="微軟正黑體" pitchFamily="34" charset="-120"/>
                </a:rPr>
                <a:t>20</a:t>
              </a:r>
              <a:r>
                <a:rPr lang="zh-TW" altLang="en-US" sz="2400">
                  <a:latin typeface="微軟正黑體" pitchFamily="34" charset="-120"/>
                  <a:ea typeface="微軟正黑體" pitchFamily="34" charset="-120"/>
                </a:rPr>
                <a:t>所</a:t>
              </a:r>
            </a:p>
          </p:txBody>
        </p:sp>
        <p:sp>
          <p:nvSpPr>
            <p:cNvPr id="29704" name="文字方塊 12"/>
            <p:cNvSpPr txBox="1">
              <a:spLocks noChangeArrowheads="1"/>
            </p:cNvSpPr>
            <p:nvPr/>
          </p:nvSpPr>
          <p:spPr bwMode="auto">
            <a:xfrm>
              <a:off x="4667196" y="2304274"/>
              <a:ext cx="12859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9pPr>
            </a:lstStyle>
            <a:p>
              <a:r>
                <a:rPr lang="zh-TW" altLang="en-US" sz="2400">
                  <a:latin typeface="微軟正黑體" pitchFamily="34" charset="-120"/>
                  <a:ea typeface="微軟正黑體" pitchFamily="34" charset="-120"/>
                </a:rPr>
                <a:t>高中</a:t>
              </a:r>
              <a:r>
                <a:rPr lang="en-US" altLang="zh-TW" sz="2400">
                  <a:latin typeface="微軟正黑體" pitchFamily="34" charset="-120"/>
                  <a:ea typeface="微軟正黑體" pitchFamily="34" charset="-120"/>
                </a:rPr>
                <a:t>4</a:t>
              </a:r>
              <a:r>
                <a:rPr lang="zh-TW" altLang="en-US" sz="2400">
                  <a:latin typeface="微軟正黑體" pitchFamily="34" charset="-120"/>
                  <a:ea typeface="微軟正黑體" pitchFamily="34" charset="-120"/>
                </a:rPr>
                <a:t>所</a:t>
              </a:r>
            </a:p>
          </p:txBody>
        </p:sp>
        <p:sp>
          <p:nvSpPr>
            <p:cNvPr id="29705" name="文字方塊 11"/>
            <p:cNvSpPr txBox="1">
              <a:spLocks noChangeArrowheads="1"/>
            </p:cNvSpPr>
            <p:nvPr/>
          </p:nvSpPr>
          <p:spPr bwMode="auto">
            <a:xfrm>
              <a:off x="3709794" y="2967335"/>
              <a:ext cx="12859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defRPr>
              </a:lvl9pPr>
            </a:lstStyle>
            <a:p>
              <a:r>
                <a:rPr lang="zh-TW" altLang="en-US" sz="2400">
                  <a:latin typeface="微軟正黑體" pitchFamily="34" charset="-120"/>
                  <a:ea typeface="微軟正黑體" pitchFamily="34" charset="-120"/>
                </a:rPr>
                <a:t>國中</a:t>
              </a:r>
              <a:r>
                <a:rPr lang="en-US" altLang="zh-TW" sz="2400">
                  <a:latin typeface="微軟正黑體" pitchFamily="34" charset="-120"/>
                  <a:ea typeface="微軟正黑體" pitchFamily="34" charset="-120"/>
                </a:rPr>
                <a:t>6</a:t>
              </a:r>
              <a:r>
                <a:rPr lang="zh-TW" altLang="en-US" sz="2400">
                  <a:latin typeface="微軟正黑體" pitchFamily="34" charset="-120"/>
                  <a:ea typeface="微軟正黑體" pitchFamily="34" charset="-120"/>
                </a:rPr>
                <a:t>所</a:t>
              </a:r>
            </a:p>
          </p:txBody>
        </p:sp>
      </p:grpSp>
      <p:sp>
        <p:nvSpPr>
          <p:cNvPr id="5" name="文字方塊 4"/>
          <p:cNvSpPr txBox="1"/>
          <p:nvPr/>
        </p:nvSpPr>
        <p:spPr>
          <a:xfrm>
            <a:off x="6257925" y="1935163"/>
            <a:ext cx="5065810" cy="24929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zh-TW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年度共執行基礎防災校園建置</a:t>
            </a:r>
            <a:endParaRPr lang="en-US" altLang="zh-TW" sz="2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1950">
              <a:defRPr/>
            </a:pPr>
            <a:r>
              <a:rPr lang="zh-TW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共計</a:t>
            </a:r>
            <a:r>
              <a:rPr lang="en-US" altLang="zh-TW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</a:t>
            </a:r>
            <a:endParaRPr lang="en-US" altLang="zh-TW" sz="2400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每所學校</a:t>
            </a:r>
            <a:r>
              <a:rPr lang="zh-TW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實地訪視</a:t>
            </a:r>
            <a:r>
              <a:rPr lang="en-US" altLang="zh-TW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endParaRPr lang="en-US" altLang="zh-TW" sz="2400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訪視成員：</a:t>
            </a:r>
            <a:endParaRPr lang="en-US" altLang="zh-TW" sz="2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外聘專家學者*</a:t>
            </a:r>
            <a:r>
              <a:rPr lang="en-US" altLang="zh-TW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2000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輔導團校長*</a:t>
            </a:r>
            <a:r>
              <a:rPr lang="en-US" altLang="zh-TW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2000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輔導團主任*</a:t>
            </a:r>
            <a:r>
              <a:rPr lang="en-US" altLang="zh-TW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二、結合銘傳大學都市規劃與防災學系課程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叁、基礎防災校園建置輔導及執行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33488" y="2299018"/>
            <a:ext cx="7943200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大三實習課操作項目：</a:t>
            </a:r>
            <a:endParaRPr lang="en-US" altLang="zh-TW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defRPr/>
            </a:pP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校園環境調查與基地概述</a:t>
            </a: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含屋齡、屋況、暴雨模擬</a:t>
            </a: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1">
              <a:defRPr/>
            </a:pP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校園防救災資訊建置</a:t>
            </a: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含圖說、指引系統、災民避難場所之規劃</a:t>
            </a: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1">
              <a:defRPr/>
            </a:pP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不同情境下之演練腳本</a:t>
            </a: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至少兩種在地災害類型</a:t>
            </a: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1">
              <a:defRPr/>
            </a:pP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在地性教學活動或教學模組之設計</a:t>
            </a: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含教學輔具</a:t>
            </a: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1">
              <a:defRPr/>
            </a:pPr>
            <a:r>
              <a:rPr lang="en-US" altLang="zh-TW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校園災害防救計畫更新</a:t>
            </a:r>
          </a:p>
        </p:txBody>
      </p:sp>
      <p:pic>
        <p:nvPicPr>
          <p:cNvPr id="30725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525" y="4527550"/>
            <a:ext cx="26400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527550"/>
            <a:ext cx="264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313" y="4533900"/>
            <a:ext cx="2640012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4527550"/>
            <a:ext cx="264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1233488" y="1550988"/>
            <a:ext cx="1040765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指導老師：馬國宸教授</a:t>
            </a:r>
            <a:endParaRPr lang="en-US" altLang="zh-TW" sz="2000" dirty="0" smtClean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年度協助學校：壽山高中、建國國中、南門國小、西門國小、北門國小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三、辦理訪視輔導說明會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叁、基礎防災校園建置輔導及執行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67" y="3057525"/>
            <a:ext cx="4577137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06" r="4063"/>
          <a:stretch/>
        </p:blipFill>
        <p:spPr>
          <a:xfrm>
            <a:off x="6949551" y="948242"/>
            <a:ext cx="4881792" cy="1975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/>
          <a:stretch/>
        </p:blipFill>
        <p:spPr>
          <a:xfrm>
            <a:off x="5401967" y="3057525"/>
            <a:ext cx="6429376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矩形 12"/>
          <p:cNvSpPr/>
          <p:nvPr/>
        </p:nvSpPr>
        <p:spPr>
          <a:xfrm>
            <a:off x="576263" y="1935163"/>
            <a:ext cx="2874962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1080130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山東國小</a:t>
            </a:r>
            <a:endParaRPr lang="en-US" altLang="zh-TW" sz="2400" dirty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1080802 </a:t>
            </a:r>
            <a:r>
              <a:rPr lang="zh-TW" alt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崙坪國小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77567" y="6178748"/>
            <a:ext cx="3055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1080130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 山東國小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1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馬國宸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教授講解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949551" y="2613124"/>
            <a:ext cx="3953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1080130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 山東國小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訪視輔導組</a:t>
            </a:r>
            <a:r>
              <a:rPr lang="zh-TW" altLang="en-US" sz="1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黃辛材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校長講解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401967" y="6178747"/>
            <a:ext cx="3055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1080802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 崙坪國小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馬國宸教授講解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四、到校訪視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叁、基礎防災校園建置輔導及執行</a:t>
            </a:r>
          </a:p>
        </p:txBody>
      </p:sp>
      <p:pic>
        <p:nvPicPr>
          <p:cNvPr id="32772" name="Picture 4" descr="C:\Users\User\Downloads\20191014南門國小_200622_0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492884"/>
            <a:ext cx="3919147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Picture 5" descr="C:\Users\User\Downloads\20191025文山國小_200622_00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238" y="1499851"/>
            <a:ext cx="3265473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C:\Users\User\Downloads\108第二次訪視_200622_00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64"/>
          <a:stretch/>
        </p:blipFill>
        <p:spPr bwMode="auto">
          <a:xfrm>
            <a:off x="7538720" y="4095420"/>
            <a:ext cx="4289021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7" descr="C:\Users\User\Downloads\108第二次訪視_200622_0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515" y="4095420"/>
            <a:ext cx="3265473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 descr="C:\Users\User\Downloads\108第二次訪視_200622_000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4"/>
          <a:stretch/>
        </p:blipFill>
        <p:spPr bwMode="auto">
          <a:xfrm>
            <a:off x="190833" y="4095420"/>
            <a:ext cx="3754898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7" name="Picture 9" descr="C:\Users\User\Downloads\20191028平鎮國中_200622_003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901" y="1492884"/>
            <a:ext cx="3265473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五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在地化防災教育教學模組工作坊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叁、基礎防災校園建置輔導及執行</a:t>
            </a:r>
          </a:p>
        </p:txBody>
      </p:sp>
      <p:pic>
        <p:nvPicPr>
          <p:cNvPr id="76802" name="Picture 2" descr="C:\Users\User\Downloads\S__10322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37" y="4408335"/>
            <a:ext cx="2964907" cy="22226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6803" name="Picture 3" descr="C:\Users\User\Downloads\S__10322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2"/>
          <a:stretch/>
        </p:blipFill>
        <p:spPr bwMode="auto">
          <a:xfrm>
            <a:off x="1365157" y="1481648"/>
            <a:ext cx="5352687" cy="28192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6804" name="Picture 4" descr="C:\Users\User\Downloads\60929519_1278416468977833_7615195548038987776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9" y="4111011"/>
            <a:ext cx="3360000" cy="252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6805" name="Picture 5" descr="C:\Users\User\Downloads\S__10322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9" y="1481648"/>
            <a:ext cx="3360758" cy="252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文字方塊 8"/>
          <p:cNvSpPr txBox="1"/>
          <p:nvPr/>
        </p:nvSpPr>
        <p:spPr>
          <a:xfrm>
            <a:off x="1836982" y="4426128"/>
            <a:ext cx="17668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1080511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  富林國小</a:t>
            </a:r>
            <a:endParaRPr lang="en-US" altLang="zh-TW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新北市鳳鳴國小</a:t>
            </a:r>
            <a:endParaRPr lang="en-US" altLang="zh-TW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曾俊凱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校長授課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0280936" y="3740038"/>
            <a:ext cx="17219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1080525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 大坡國小</a:t>
            </a:r>
            <a:endParaRPr lang="en-US" altLang="zh-TW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苗栗縣獅潭國小</a:t>
            </a:r>
            <a:endParaRPr lang="en-US" altLang="zh-TW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吳素玲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校長授課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576263" y="5091953"/>
            <a:ext cx="3027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參加對象：</a:t>
            </a:r>
            <a:endParaRPr lang="en-US" altLang="zh-TW" sz="1600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該年度執行防災校園建置學校</a:t>
            </a:r>
            <a:endParaRPr lang="en-US" altLang="zh-TW" sz="1600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79388" indent="-179388"/>
            <a:r>
              <a:rPr lang="en-US" altLang="zh-TW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對防災教育教學模組設計有興趣之學校</a:t>
            </a:r>
            <a:endParaRPr lang="en-US" altLang="zh-TW" sz="1600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本團團員</a:t>
            </a:r>
            <a:endParaRPr lang="zh-TW" altLang="en-US" sz="1600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2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六、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在地化防災教育教學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模組徵集、評選</a:t>
            </a:r>
            <a:endParaRPr lang="zh-TW" altLang="en-US" sz="32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叁、基礎防災校園建置輔導及執行</a:t>
            </a:r>
          </a:p>
        </p:txBody>
      </p:sp>
      <p:pic>
        <p:nvPicPr>
          <p:cNvPr id="110594" name="Picture 2" descr="H:\109年防災大會師簡報\照片\3-基礎防災校園建置輔導及執行\6.在地化防災教育教學模組工作坊\1081107在地化防災教育教學模組評選\20191107在地化教案模組評選_200616_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979" y="1921217"/>
            <a:ext cx="4798645" cy="36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5" name="Picture 3" descr="H:\109年防災大會師簡報\照片\3-基礎防災校園建置輔導及執行\6.在地化防災教育教學模組工作坊\1081107在地化防災教育教學模組評選\20191107在地化教案模組評選_200616_00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1"/>
          <a:stretch/>
        </p:blipFill>
        <p:spPr bwMode="auto">
          <a:xfrm>
            <a:off x="576263" y="1921217"/>
            <a:ext cx="5873574" cy="36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76263" y="5790922"/>
            <a:ext cx="2097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1081107</a:t>
            </a:r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蚵間國小</a:t>
            </a:r>
            <a:endParaRPr lang="zh-TW" altLang="en-US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79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六、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在地化防災教育教學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模組得獎作品</a:t>
            </a:r>
            <a:endParaRPr lang="zh-TW" altLang="en-US" sz="32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叁、基礎防災校園建置輔導及執行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444342"/>
              </p:ext>
            </p:extLst>
          </p:nvPr>
        </p:nvGraphicFramePr>
        <p:xfrm>
          <a:off x="1181741" y="1617676"/>
          <a:ext cx="9852972" cy="492565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46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8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964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27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4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55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編號</a:t>
                      </a:r>
                      <a:endParaRPr lang="zh-TW" sz="16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獎項</a:t>
                      </a:r>
                      <a:endParaRPr lang="zh-TW" sz="16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單位</a:t>
                      </a:r>
                      <a:endParaRPr lang="zh-TW" sz="16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教案名稱</a:t>
                      </a:r>
                      <a:endParaRPr lang="zh-TW" sz="16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作者</a:t>
                      </a:r>
                      <a:endParaRPr lang="zh-TW" sz="16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著作分數</a:t>
                      </a:r>
                      <a:endParaRPr lang="zh-TW" sz="16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獎金</a:t>
                      </a:r>
                      <a:endParaRPr lang="zh-TW" sz="16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特優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慈文國小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「慈」續防災 數位有方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王心怡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曾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婉瑄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5000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(7478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特優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大崙國小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跨領域防颱全攻略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王家珍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溫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舒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敏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莊勝吉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何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韋君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5000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(9151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優等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中埔國小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防災一起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GO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！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楊育霖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郭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亭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吟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許麗卿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許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宸維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3750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(12275</a:t>
                      </a:r>
                      <a:r>
                        <a:rPr lang="zh-TW" sz="12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2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優等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西門國小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避難防身術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~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地震來臨怎麼辦？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黃文霞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張文宜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3750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(5051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優等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上大國小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攜手防災震定技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梁雯欣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3750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(6785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8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甲等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大坡國小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打草驚蛇 遠離傷害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徐大川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楊淑貞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林玉賢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林玟伶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3000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(5026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8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甲等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中壢國小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有備無患 臨震不亂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吳昱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蒨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陳盈勳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徐夢萍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王韻婷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3000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(8953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甲等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東興國中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穿越校園行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呂芬美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鄭紹正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3000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(5086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8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9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甲等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新街國小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穿越時空防災避難在新街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傅如瑛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鍾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濟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謙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何俊廷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劉素綾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3000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(5023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甲等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五權國小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防災總動員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盧美文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劉佳惠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林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憶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旻</a:t>
                      </a:r>
                      <a:r>
                        <a:rPr lang="zh-TW" altLang="en-US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zh-TW" sz="14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薛錫鴻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0.1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3000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(5034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字</a:t>
                      </a: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44893" marR="4489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9045389" y="325587"/>
            <a:ext cx="23198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敘獎</a:t>
            </a:r>
            <a:endParaRPr lang="en-US" altLang="zh-TW" sz="1600" dirty="0" smtClean="0">
              <a:solidFill>
                <a:schemeClr val="accent5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著作</a:t>
            </a:r>
            <a:r>
              <a:rPr lang="zh-TW" altLang="en-US" sz="16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分數</a:t>
            </a:r>
            <a:endParaRPr lang="en-US" altLang="zh-TW" sz="1600" dirty="0" smtClean="0">
              <a:solidFill>
                <a:schemeClr val="accent5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獎金</a:t>
            </a:r>
            <a:endParaRPr lang="en-US" altLang="zh-TW" sz="1600" dirty="0" smtClean="0">
              <a:solidFill>
                <a:schemeClr val="accent5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防災教育研討會分享</a:t>
            </a:r>
            <a:endParaRPr lang="zh-TW" altLang="en-US" sz="1600" dirty="0">
              <a:solidFill>
                <a:schemeClr val="accent5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8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5">
            <a:extLst/>
          </p:cNvPr>
          <p:cNvSpPr txBox="1"/>
          <p:nvPr/>
        </p:nvSpPr>
        <p:spPr bwMode="auto">
          <a:xfrm>
            <a:off x="1871531" y="2268352"/>
            <a:ext cx="6201829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1" hangingPunct="1">
              <a:defRPr/>
            </a:pPr>
            <a:r>
              <a:rPr kumimoji="0" lang="zh-TW" altLang="en-US" sz="6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科技</a:t>
            </a:r>
            <a:r>
              <a:rPr kumimoji="0"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應用</a:t>
            </a:r>
            <a:r>
              <a:rPr kumimoji="0" lang="zh-TW" altLang="en-US" sz="6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及</a:t>
            </a:r>
            <a:endParaRPr kumimoji="0" lang="en-US" altLang="zh-TW" sz="6400" b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  <a:p>
            <a:pPr eaLnBrk="1" hangingPunct="1">
              <a:defRPr/>
            </a:pPr>
            <a:r>
              <a:rPr kumimoji="0" lang="zh-TW" altLang="en-US" sz="6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創意推動</a:t>
            </a:r>
            <a:endParaRPr kumimoji="0" lang="zh-CN" altLang="en-US" sz="6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5" name="任意多边形 8"/>
          <p:cNvSpPr/>
          <p:nvPr/>
        </p:nvSpPr>
        <p:spPr>
          <a:xfrm rot="21228361">
            <a:off x="9809163" y="3754438"/>
            <a:ext cx="1576387" cy="1711325"/>
          </a:xfrm>
          <a:custGeom>
            <a:avLst/>
            <a:gdLst>
              <a:gd name="connsiteX0" fmla="*/ 248166 w 2220804"/>
              <a:gd name="connsiteY0" fmla="*/ 248166 h 2220804"/>
              <a:gd name="connsiteX1" fmla="*/ 248166 w 2220804"/>
              <a:gd name="connsiteY1" fmla="*/ 1972639 h 2220804"/>
              <a:gd name="connsiteX2" fmla="*/ 1972639 w 2220804"/>
              <a:gd name="connsiteY2" fmla="*/ 1972639 h 2220804"/>
              <a:gd name="connsiteX3" fmla="*/ 1972639 w 2220804"/>
              <a:gd name="connsiteY3" fmla="*/ 248166 h 2220804"/>
              <a:gd name="connsiteX4" fmla="*/ 0 w 2220804"/>
              <a:gd name="connsiteY4" fmla="*/ 0 h 2220804"/>
              <a:gd name="connsiteX5" fmla="*/ 2220804 w 2220804"/>
              <a:gd name="connsiteY5" fmla="*/ 0 h 2220804"/>
              <a:gd name="connsiteX6" fmla="*/ 2220804 w 2220804"/>
              <a:gd name="connsiteY6" fmla="*/ 2220804 h 2220804"/>
              <a:gd name="connsiteX7" fmla="*/ 0 w 2220804"/>
              <a:gd name="connsiteY7" fmla="*/ 2220804 h 222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0804" h="2220804">
                <a:moveTo>
                  <a:pt x="248166" y="248166"/>
                </a:moveTo>
                <a:lnTo>
                  <a:pt x="248166" y="1972639"/>
                </a:lnTo>
                <a:lnTo>
                  <a:pt x="1972639" y="1972639"/>
                </a:lnTo>
                <a:lnTo>
                  <a:pt x="1972639" y="248166"/>
                </a:lnTo>
                <a:close/>
                <a:moveTo>
                  <a:pt x="0" y="0"/>
                </a:moveTo>
                <a:lnTo>
                  <a:pt x="2220804" y="0"/>
                </a:lnTo>
                <a:lnTo>
                  <a:pt x="2220804" y="2220804"/>
                </a:lnTo>
                <a:lnTo>
                  <a:pt x="0" y="222080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CN" altLang="en-US">
              <a:cs typeface="+mn-ea"/>
              <a:sym typeface="+mn-lt"/>
            </a:endParaRPr>
          </a:p>
        </p:txBody>
      </p:sp>
      <p:pic>
        <p:nvPicPr>
          <p:cNvPr id="28676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261017">
            <a:off x="7450138" y="3698875"/>
            <a:ext cx="219392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组合 16"/>
          <p:cNvGrpSpPr>
            <a:grpSpLocks/>
          </p:cNvGrpSpPr>
          <p:nvPr/>
        </p:nvGrpSpPr>
        <p:grpSpPr bwMode="auto">
          <a:xfrm>
            <a:off x="1149350" y="311150"/>
            <a:ext cx="11958638" cy="7340600"/>
            <a:chOff x="862679" y="233404"/>
            <a:chExt cx="8968448" cy="5504726"/>
          </a:xfrm>
        </p:grpSpPr>
        <p:pic>
          <p:nvPicPr>
            <p:cNvPr id="28679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8465" y="625732"/>
              <a:ext cx="1949397" cy="2046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0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180" y="3816496"/>
              <a:ext cx="1668683" cy="192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1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6561" y="233404"/>
              <a:ext cx="667362" cy="7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2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2344">
              <a:off x="8731999" y="3167380"/>
              <a:ext cx="1099128" cy="1153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3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863203">
              <a:off x="937480" y="3600045"/>
              <a:ext cx="1359575" cy="1509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78" name="文字方塊 1"/>
          <p:cNvSpPr txBox="1">
            <a:spLocks noChangeArrowheads="1"/>
          </p:cNvSpPr>
          <p:nvPr/>
        </p:nvSpPr>
        <p:spPr bwMode="auto">
          <a:xfrm>
            <a:off x="346075" y="2268538"/>
            <a:ext cx="187743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6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肆、</a:t>
            </a:r>
            <a:endParaRPr lang="zh-TW" altLang="en-US" sz="6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16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一、</a:t>
            </a:r>
            <a:r>
              <a:rPr lang="en-US" altLang="zh-TW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VR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教具研發</a:t>
            </a:r>
            <a:endParaRPr lang="zh-TW" altLang="en-US" sz="32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肆、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科技應用及創意推動</a:t>
            </a:r>
          </a:p>
        </p:txBody>
      </p:sp>
      <p:pic>
        <p:nvPicPr>
          <p:cNvPr id="77826" name="Picture 2" descr="C:\Users\User\Desktop\山東國小-明信片AR設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58" y="4029773"/>
            <a:ext cx="3058188" cy="203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7" name="Picture 3" descr="C:\Users\User\Downloads\7-成立緊急應變小組_2020-06-22_12-07-34_截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861" y="425156"/>
            <a:ext cx="6007688" cy="300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663045" y="162134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內容發想→腳本撰寫→拍攝畫面</a:t>
            </a:r>
            <a:endParaRPr lang="en-US" altLang="zh-TW" sz="24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→</a:t>
            </a:r>
            <a:r>
              <a:rPr lang="en-US" altLang="zh-TW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VR</a:t>
            </a:r>
            <a:r>
              <a:rPr lang="zh-TW" altLang="en-US" sz="2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製作→測試→修改</a:t>
            </a:r>
            <a:endParaRPr lang="zh-TW" altLang="en-US" sz="2400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25120" y="6074978"/>
            <a:ext cx="3182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校園地震災害防救應變流程</a:t>
            </a:r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VR-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觸發卡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593861" y="3121223"/>
            <a:ext cx="856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360</a:t>
            </a:r>
            <a:r>
              <a:rPr lang="zh-TW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照片</a:t>
            </a:r>
            <a:endParaRPr lang="zh-TW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7828" name="Picture 4" descr="H:\109年防災大會師簡報\照片\1-輔導團組織及運作量能\4.工作坊\1080819工作坊_200619_00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37"/>
          <a:stretch/>
        </p:blipFill>
        <p:spPr bwMode="auto">
          <a:xfrm>
            <a:off x="6270431" y="3609169"/>
            <a:ext cx="533111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1" name="Picture 7" descr="AR2VR導覽眼鏡- Google Play 應用程式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97"/>
          <a:stretch/>
        </p:blipFill>
        <p:spPr bwMode="auto">
          <a:xfrm>
            <a:off x="426723" y="2544887"/>
            <a:ext cx="1756640" cy="1305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34</a:t>
            </a:fld>
            <a:endParaRPr lang="zh-CN" altLang="en-US"/>
          </a:p>
        </p:txBody>
      </p:sp>
      <p:pic>
        <p:nvPicPr>
          <p:cNvPr id="77832" name="Picture 8" descr="H:\109年防災大會師簡報\照片\1-輔導團組織及運作量能\4.工作坊\1080819工作坊_200616_00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357" y="4581765"/>
            <a:ext cx="2544354" cy="190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73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防災教育繪畫比賽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肆、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科技應用及創意推動</a:t>
            </a:r>
          </a:p>
        </p:txBody>
      </p:sp>
      <p:pic>
        <p:nvPicPr>
          <p:cNvPr id="86017" name="Picture 1" descr="H:\109年防災大會師簡報\照片\5-活動推廣及資源整合\防災教育繪畫比賽\120850144507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26" y="1516606"/>
            <a:ext cx="3834472" cy="51149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6018" name="Picture 2" descr="H:\109年防災大會師簡報\照片\5-活動推廣及資源整合\防災教育繪畫比賽\120850350533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865" y="1516605"/>
            <a:ext cx="3763322" cy="28212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6019" name="Picture 3" descr="H:\109年防災大會師簡報\照片\5-活動推廣及資源整合\防災教育繪畫比賽\120850144074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711" y="1516605"/>
            <a:ext cx="3762494" cy="28205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2" name="文字方塊 1"/>
          <p:cNvSpPr txBox="1"/>
          <p:nvPr/>
        </p:nvSpPr>
        <p:spPr>
          <a:xfrm>
            <a:off x="4500282" y="4670611"/>
            <a:ext cx="170431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組</a:t>
            </a:r>
            <a:r>
              <a:rPr lang="zh-TW" altLang="en-US" sz="1600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別：</a:t>
            </a:r>
            <a:endParaRPr lang="en-US" altLang="zh-TW" sz="1600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國小低年級組</a:t>
            </a:r>
            <a:endParaRPr lang="en-US" altLang="zh-TW" sz="1600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國小中年級組</a:t>
            </a:r>
            <a:endParaRPr lang="en-US" altLang="zh-TW" sz="1600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國小高年級組</a:t>
            </a:r>
            <a:endParaRPr lang="en-US" altLang="zh-TW" sz="1600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國中組</a:t>
            </a:r>
            <a:endParaRPr lang="zh-TW" altLang="en-US" sz="1600" dirty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526305" y="4569010"/>
            <a:ext cx="2730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評審：</a:t>
            </a:r>
            <a:endParaRPr lang="en-US" altLang="zh-TW" sz="1600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防災教育專家學者</a:t>
            </a:r>
            <a:endParaRPr lang="en-US" altLang="zh-TW" sz="1600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藝術與人文領域專家學者</a:t>
            </a:r>
            <a:endParaRPr lang="zh-TW" altLang="en-US" sz="1600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35</a:t>
            </a:fld>
            <a:endParaRPr lang="zh-CN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6526304" y="5395969"/>
            <a:ext cx="25250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應用：</a:t>
            </a:r>
            <a:endParaRPr lang="en-US" altLang="zh-TW" sz="1600" dirty="0" smtClean="0">
              <a:solidFill>
                <a:schemeClr val="accent4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作品至防災</a:t>
            </a:r>
            <a:r>
              <a:rPr lang="zh-TW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教育</a:t>
            </a:r>
            <a:r>
              <a:rPr lang="zh-TW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館展覽</a:t>
            </a:r>
            <a:endParaRPr lang="en-US" altLang="zh-TW" sz="1600" dirty="0" smtClean="0">
              <a:solidFill>
                <a:schemeClr val="accent4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教育部計畫相關封面</a:t>
            </a:r>
            <a:endParaRPr lang="en-US" altLang="zh-TW" sz="1600" dirty="0" smtClean="0">
              <a:solidFill>
                <a:schemeClr val="accent4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畫冊筆記</a:t>
            </a:r>
            <a:r>
              <a:rPr lang="zh-TW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書</a:t>
            </a:r>
            <a:r>
              <a:rPr lang="zh-TW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廣受</a:t>
            </a:r>
            <a:r>
              <a:rPr lang="zh-TW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歡迎</a:t>
            </a:r>
          </a:p>
        </p:txBody>
      </p:sp>
    </p:spTree>
    <p:extLst>
      <p:ext uri="{BB962C8B-B14F-4D97-AF65-F5344CB8AC3E}">
        <p14:creationId xmlns:p14="http://schemas.microsoft.com/office/powerpoint/2010/main" val="254179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三、桃園市防災教育輔導團</a:t>
            </a:r>
            <a:r>
              <a:rPr lang="en-US" altLang="zh-TW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防災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教育網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肆、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科技應用及創意推動</a:t>
            </a:r>
          </a:p>
        </p:txBody>
      </p:sp>
      <p:pic>
        <p:nvPicPr>
          <p:cNvPr id="84993" name="Picture 1" descr="C:\Users\User\Dropbox\螢幕截圖\螢幕截圖 2020-06-22 13.14.4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1" t="11710" r="12135" b="4617"/>
          <a:stretch/>
        </p:blipFill>
        <p:spPr bwMode="auto">
          <a:xfrm>
            <a:off x="704913" y="2068976"/>
            <a:ext cx="7283929" cy="445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704914" y="1540150"/>
            <a:ext cx="2737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hlinkClick r:id="rId3"/>
              </a:rPr>
              <a:t>http://safe.ttps.tyc.edu.tw/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8130984" y="2068976"/>
            <a:ext cx="37048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空氣品質監測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災害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示警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團務公告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防災工作成果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照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初階防災校園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建置參考資料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歷年防災教育教學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模組得獎作品</a:t>
            </a:r>
            <a:endParaRPr lang="zh-TW" altLang="en-US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5">
            <a:extLst/>
          </p:cNvPr>
          <p:cNvSpPr txBox="1"/>
          <p:nvPr/>
        </p:nvSpPr>
        <p:spPr bwMode="auto">
          <a:xfrm>
            <a:off x="1871531" y="2268352"/>
            <a:ext cx="6201829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1" hangingPunct="1">
              <a:defRPr/>
            </a:pPr>
            <a:r>
              <a:rPr kumimoji="0" lang="zh-TW" altLang="en-US" sz="6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活動</a:t>
            </a:r>
            <a:r>
              <a:rPr kumimoji="0"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推廣</a:t>
            </a:r>
            <a:r>
              <a:rPr kumimoji="0" lang="zh-TW" altLang="en-US" sz="6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及</a:t>
            </a:r>
            <a:endParaRPr kumimoji="0" lang="en-US" altLang="zh-TW" sz="6400" b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  <a:p>
            <a:pPr eaLnBrk="1" hangingPunct="1">
              <a:defRPr/>
            </a:pPr>
            <a:r>
              <a:rPr kumimoji="0" lang="zh-TW" altLang="en-US" sz="6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資源</a:t>
            </a:r>
            <a:r>
              <a:rPr kumimoji="0" lang="zh-TW" altLang="en-US" sz="6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整合</a:t>
            </a:r>
            <a:endParaRPr kumimoji="0" lang="zh-CN" altLang="en-US" sz="6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5" name="任意多边形 8"/>
          <p:cNvSpPr/>
          <p:nvPr/>
        </p:nvSpPr>
        <p:spPr>
          <a:xfrm rot="21228361">
            <a:off x="9809163" y="3754438"/>
            <a:ext cx="1576387" cy="1711325"/>
          </a:xfrm>
          <a:custGeom>
            <a:avLst/>
            <a:gdLst>
              <a:gd name="connsiteX0" fmla="*/ 248166 w 2220804"/>
              <a:gd name="connsiteY0" fmla="*/ 248166 h 2220804"/>
              <a:gd name="connsiteX1" fmla="*/ 248166 w 2220804"/>
              <a:gd name="connsiteY1" fmla="*/ 1972639 h 2220804"/>
              <a:gd name="connsiteX2" fmla="*/ 1972639 w 2220804"/>
              <a:gd name="connsiteY2" fmla="*/ 1972639 h 2220804"/>
              <a:gd name="connsiteX3" fmla="*/ 1972639 w 2220804"/>
              <a:gd name="connsiteY3" fmla="*/ 248166 h 2220804"/>
              <a:gd name="connsiteX4" fmla="*/ 0 w 2220804"/>
              <a:gd name="connsiteY4" fmla="*/ 0 h 2220804"/>
              <a:gd name="connsiteX5" fmla="*/ 2220804 w 2220804"/>
              <a:gd name="connsiteY5" fmla="*/ 0 h 2220804"/>
              <a:gd name="connsiteX6" fmla="*/ 2220804 w 2220804"/>
              <a:gd name="connsiteY6" fmla="*/ 2220804 h 2220804"/>
              <a:gd name="connsiteX7" fmla="*/ 0 w 2220804"/>
              <a:gd name="connsiteY7" fmla="*/ 2220804 h 222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0804" h="2220804">
                <a:moveTo>
                  <a:pt x="248166" y="248166"/>
                </a:moveTo>
                <a:lnTo>
                  <a:pt x="248166" y="1972639"/>
                </a:lnTo>
                <a:lnTo>
                  <a:pt x="1972639" y="1972639"/>
                </a:lnTo>
                <a:lnTo>
                  <a:pt x="1972639" y="248166"/>
                </a:lnTo>
                <a:close/>
                <a:moveTo>
                  <a:pt x="0" y="0"/>
                </a:moveTo>
                <a:lnTo>
                  <a:pt x="2220804" y="0"/>
                </a:lnTo>
                <a:lnTo>
                  <a:pt x="2220804" y="2220804"/>
                </a:lnTo>
                <a:lnTo>
                  <a:pt x="0" y="222080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CN" altLang="en-US">
              <a:cs typeface="+mn-ea"/>
              <a:sym typeface="+mn-lt"/>
            </a:endParaRPr>
          </a:p>
        </p:txBody>
      </p:sp>
      <p:pic>
        <p:nvPicPr>
          <p:cNvPr id="28676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261017">
            <a:off x="7450138" y="3698875"/>
            <a:ext cx="219392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组合 16"/>
          <p:cNvGrpSpPr>
            <a:grpSpLocks/>
          </p:cNvGrpSpPr>
          <p:nvPr/>
        </p:nvGrpSpPr>
        <p:grpSpPr bwMode="auto">
          <a:xfrm>
            <a:off x="1149350" y="311150"/>
            <a:ext cx="11958638" cy="7340600"/>
            <a:chOff x="862679" y="233404"/>
            <a:chExt cx="8968448" cy="5504726"/>
          </a:xfrm>
        </p:grpSpPr>
        <p:pic>
          <p:nvPicPr>
            <p:cNvPr id="28679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8465" y="625732"/>
              <a:ext cx="1949397" cy="2046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0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180" y="3816496"/>
              <a:ext cx="1668683" cy="192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1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6561" y="233404"/>
              <a:ext cx="667362" cy="7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2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2344">
              <a:off x="8731999" y="3167380"/>
              <a:ext cx="1099128" cy="1153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3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863203">
              <a:off x="937480" y="3600045"/>
              <a:ext cx="1359575" cy="1509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78" name="文字方塊 1"/>
          <p:cNvSpPr txBox="1">
            <a:spLocks noChangeArrowheads="1"/>
          </p:cNvSpPr>
          <p:nvPr/>
        </p:nvSpPr>
        <p:spPr bwMode="auto">
          <a:xfrm>
            <a:off x="346075" y="2268538"/>
            <a:ext cx="187743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6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伍</a:t>
            </a:r>
            <a:r>
              <a:rPr lang="zh-TW" altLang="en-US" sz="6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endParaRPr lang="zh-TW" altLang="en-US" sz="6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04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國家防災日示範演練</a:t>
            </a:r>
            <a:r>
              <a:rPr lang="en-US" altLang="zh-TW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蚵間國小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pic>
        <p:nvPicPr>
          <p:cNvPr id="82945" name="Picture 1" descr="H:\109年防災大會師簡報\照片\5-活動推廣及資源整合\3.國家防災日示範演練-蚵間國小\2019920國家防災日-蚵間防災演練示範觀摩_200616_00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1" y="4107847"/>
            <a:ext cx="547639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6" name="Picture 2" descr="H:\109年防災大會師簡報\照片\5-活動推廣及資源整合\3.國家防災日示範演練-蚵間國小\2019920國家防災日-蚵間防災演練示範觀摩_200616_00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159" y="1434602"/>
            <a:ext cx="2389704" cy="519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7" name="Picture 3" descr="H:\109年防災大會師簡報\照片\5-活動推廣及資源整合\3.國家防災日示範演練-蚵間國小\2019920國家防災日-蚵間防災演練示範觀摩_200616_00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1" y="1434602"/>
            <a:ext cx="547639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8" name="Picture 4" descr="H:\109年防災大會師簡報\照片\5-活動推廣及資源整合\3.國家防災日示範演練-蚵間國小\1080920蚵間_200616_00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627" y="1434602"/>
            <a:ext cx="3193779" cy="239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9" name="Picture 5" descr="H:\109年防災大會師簡報\照片\5-活動推廣及資源整合\3.國家防災日示範演練-蚵間國小\1080920蚵間_200616_00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521" y="3970519"/>
            <a:ext cx="1992096" cy="265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31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二、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國家防災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日媒體報導</a:t>
            </a:r>
            <a:r>
              <a:rPr lang="en-US" altLang="zh-TW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樂善國小</a:t>
            </a:r>
            <a:r>
              <a:rPr lang="en-US" altLang="zh-TW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密室逃脫課程</a:t>
            </a:r>
            <a:r>
              <a:rPr lang="en-US" altLang="zh-TW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pic>
        <p:nvPicPr>
          <p:cNvPr id="81921" name="Picture 1" descr="C:\Users\User\Dropbox\螢幕截圖\螢幕截圖 2020-06-22 13.49.0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3" t="17177" r="33215" b="7987"/>
          <a:stretch/>
        </p:blipFill>
        <p:spPr bwMode="auto">
          <a:xfrm>
            <a:off x="1519238" y="1489032"/>
            <a:ext cx="6503436" cy="513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8220635" y="1489032"/>
            <a:ext cx="3329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hlinkClick r:id="rId3"/>
              </a:rPr>
              <a:t>https://udn.com/news/story/6898/4059077?from=udnamp_storysns_fb</a:t>
            </a:r>
            <a:endParaRPr lang="zh-TW" alt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83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三、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校園災害防救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計畫書審查</a:t>
            </a:r>
            <a:endParaRPr lang="zh-TW" altLang="en-US" sz="32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pic>
        <p:nvPicPr>
          <p:cNvPr id="79874" name="Picture 2" descr="C:\Users\User\Downloads\IMAG22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518" y="2607310"/>
            <a:ext cx="5715618" cy="320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User\Downloads\IMAG22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2" t="24795" r="8284"/>
          <a:stretch/>
        </p:blipFill>
        <p:spPr bwMode="auto">
          <a:xfrm>
            <a:off x="243840" y="2607310"/>
            <a:ext cx="5750560" cy="320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76263" y="1530751"/>
            <a:ext cx="34740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</a:t>
            </a:r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年辦理一次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分區、分場次審查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於電腦教室進行，可直接修改</a:t>
            </a:r>
            <a:endParaRPr lang="zh-TW" altLang="en-US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34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四、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補助國中小防災教育館校外教學計畫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pic>
        <p:nvPicPr>
          <p:cNvPr id="78849" name="Picture 1" descr="\\10.41.80.50\00.公用區\A.歷年照片\108學年度相片集(上)\108.10.08中低年級戶外教學-防災教育館和農業博覽會\中年級-防災教育館+農博\IMG_54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00" y="4203160"/>
            <a:ext cx="3369599" cy="25271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8850" name="Picture 2" descr="\\10.41.80.50\00.公用區\A.歷年照片\108學年度相片集(上)\108.10.08中低年級戶外教學-防災教育館和農業博覽會\中年級-防災教育館+農博\IMG_54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436" y="1585462"/>
            <a:ext cx="3858673" cy="51448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8851" name="Picture 3" descr="\\10.41.80.50\00.公用區\A.歷年照片\108學年度相片集(上)\108.10.08中低年級戶外教學-防災教育館和農業博覽會\中年級-防災教育館+農博\IMG_54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00" y="1585462"/>
            <a:ext cx="3369599" cy="2527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8852" name="Picture 4" descr="\\10.41.80.50\00.公用區\A.歷年照片\108學年度相片集(上)\108.10.08中低年級戶外教學-防災教育館和農業博覽會\中年級-防災教育館+農博\IMG_544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8"/>
          <a:stretch/>
        </p:blipFill>
        <p:spPr bwMode="auto">
          <a:xfrm>
            <a:off x="732940" y="1585461"/>
            <a:ext cx="3546141" cy="25264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8" name="文字方塊 7"/>
          <p:cNvSpPr txBox="1"/>
          <p:nvPr/>
        </p:nvSpPr>
        <p:spPr>
          <a:xfrm>
            <a:off x="574221" y="4294016"/>
            <a:ext cx="24529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對象：本市國小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每梯次補助</a:t>
            </a:r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6,000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元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每校最多申請</a:t>
            </a:r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梯次</a:t>
            </a:r>
            <a:endParaRPr lang="en-US" altLang="zh-TW" dirty="0" smtClean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共計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補助</a:t>
            </a:r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40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梯次</a:t>
            </a:r>
            <a:endParaRPr lang="zh-TW" altLang="en-US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87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五、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桃園兩校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火災</a:t>
            </a:r>
            <a:r>
              <a:rPr lang="en-US" altLang="zh-TW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--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強化防火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宣導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32836" y="1556235"/>
            <a:ext cx="4162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1080117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溪海國小  </a:t>
            </a:r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-3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樓視聽教室火警</a:t>
            </a:r>
            <a:endParaRPr lang="zh-TW" altLang="en-US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42</a:t>
            </a:fld>
            <a:endParaRPr lang="zh-CN" altLang="en-US"/>
          </a:p>
        </p:txBody>
      </p:sp>
      <p:pic>
        <p:nvPicPr>
          <p:cNvPr id="1026" name="Picture 2" descr="圖／TVBS 大園溪海國小竄火　3樓視聽室陷火海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4" r="20937"/>
          <a:stretch/>
        </p:blipFill>
        <p:spPr bwMode="auto">
          <a:xfrm>
            <a:off x="332836" y="2045760"/>
            <a:ext cx="4507336" cy="4075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12" name="文字方塊 11"/>
          <p:cNvSpPr txBox="1"/>
          <p:nvPr/>
        </p:nvSpPr>
        <p:spPr>
          <a:xfrm>
            <a:off x="5062855" y="1556235"/>
            <a:ext cx="3908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1080320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八德國小  </a:t>
            </a:r>
            <a:r>
              <a:rPr lang="en-US" altLang="zh-TW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頂樓</a:t>
            </a: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倉庫火警</a:t>
            </a:r>
          </a:p>
        </p:txBody>
      </p:sp>
      <p:pic>
        <p:nvPicPr>
          <p:cNvPr id="1028" name="Picture 4" descr="八德國小火警，濃煙竄升。黎百代攝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44"/>
          <a:stretch/>
        </p:blipFill>
        <p:spPr bwMode="auto">
          <a:xfrm>
            <a:off x="5062855" y="2030622"/>
            <a:ext cx="3908425" cy="40737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383" y="2605402"/>
            <a:ext cx="2757600" cy="20672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428" y="350883"/>
            <a:ext cx="2758555" cy="20679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5" name="文字方塊 14"/>
          <p:cNvSpPr txBox="1"/>
          <p:nvPr/>
        </p:nvSpPr>
        <p:spPr>
          <a:xfrm>
            <a:off x="10393680" y="4838701"/>
            <a:ext cx="15295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輔導團工作坊特別研習與宣導居家防火、住警器之運用</a:t>
            </a:r>
            <a:endParaRPr lang="zh-TW" altLang="en-US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C:\Users\User\Downloads\IMG202007061449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5" t="9687" r="10724" b="5012"/>
          <a:stretch/>
        </p:blipFill>
        <p:spPr bwMode="auto">
          <a:xfrm>
            <a:off x="9187597" y="4914551"/>
            <a:ext cx="1183685" cy="170976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文字方塊 13"/>
          <p:cNvSpPr txBox="1"/>
          <p:nvPr/>
        </p:nvSpPr>
        <p:spPr>
          <a:xfrm>
            <a:off x="7126154" y="6254988"/>
            <a:ext cx="2035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輔導團員共讀書籍</a:t>
            </a:r>
            <a:endParaRPr lang="zh-TW" altLang="en-US" dirty="0">
              <a:solidFill>
                <a:schemeClr val="accent4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61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六、水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保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局「水土保持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酷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學校」</a:t>
            </a:r>
            <a:endParaRPr lang="zh-TW" altLang="en-US" sz="32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43</a:t>
            </a:fld>
            <a:endParaRPr lang="zh-CN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r="1250" b="39555"/>
          <a:stretch/>
        </p:blipFill>
        <p:spPr bwMode="auto">
          <a:xfrm>
            <a:off x="55880" y="1549665"/>
            <a:ext cx="12039600" cy="292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576263" y="4649708"/>
            <a:ext cx="700704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cap="all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第五屆水土保持酷學校－種子學校入選</a:t>
            </a:r>
            <a:r>
              <a:rPr lang="zh-TW" altLang="en-US" sz="2800" cap="all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名單</a:t>
            </a:r>
            <a:endParaRPr lang="en-US" altLang="zh-TW" sz="2800" cap="all" dirty="0" smtClean="0">
              <a:solidFill>
                <a:schemeClr val="accent4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400" cap="all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  <a:sym typeface="Wingdings 2"/>
              </a:rPr>
              <a:t> </a:t>
            </a:r>
            <a:r>
              <a:rPr lang="zh-TW" altLang="en-US" sz="2400" cap="all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桃園市</a:t>
            </a:r>
            <a:r>
              <a:rPr lang="zh-TW" altLang="en-US" sz="2400" cap="all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蘆竹區光明國民小學</a:t>
            </a:r>
            <a:endParaRPr lang="zh-TW" altLang="en-US" sz="2400" dirty="0">
              <a:solidFill>
                <a:schemeClr val="accent6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565833" y="4916863"/>
            <a:ext cx="26304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zh-TW" alt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水土保持繪</a:t>
            </a:r>
            <a:r>
              <a:rPr lang="zh-TW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</a:t>
            </a:r>
            <a:endParaRPr lang="en-US" altLang="zh-TW" dirty="0" smtClean="0">
              <a:solidFill>
                <a:schemeClr val="accent5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行動劇</a:t>
            </a:r>
            <a:endParaRPr lang="en-US" altLang="zh-TW" dirty="0" smtClean="0">
              <a:solidFill>
                <a:schemeClr val="accent5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環</a:t>
            </a:r>
            <a:r>
              <a:rPr lang="zh-TW" alt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教科普體驗</a:t>
            </a:r>
            <a:r>
              <a:rPr lang="zh-TW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營</a:t>
            </a:r>
            <a:endParaRPr lang="en-US" altLang="zh-TW" dirty="0" smtClean="0">
              <a:solidFill>
                <a:schemeClr val="accent5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水土保持</a:t>
            </a:r>
            <a:r>
              <a:rPr lang="zh-TW" alt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創意</a:t>
            </a:r>
            <a:r>
              <a:rPr lang="zh-TW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教具</a:t>
            </a:r>
            <a:endParaRPr lang="en-US" altLang="zh-TW" dirty="0" smtClean="0">
              <a:solidFill>
                <a:schemeClr val="accent5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endParaRPr lang="zh-TW" altLang="en-US" dirty="0">
              <a:solidFill>
                <a:schemeClr val="accent5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769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七、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衛生局</a:t>
            </a:r>
            <a:r>
              <a:rPr lang="en-US" altLang="zh-TW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-AED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管理員訓練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44</a:t>
            </a:fld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12888" y="5301430"/>
            <a:ext cx="8413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每場次</a:t>
            </a:r>
            <a:r>
              <a:rPr lang="en-US" altLang="zh-TW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60</a:t>
            </a:r>
            <a:r>
              <a:rPr lang="zh-TW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人，共計</a:t>
            </a:r>
            <a:r>
              <a:rPr lang="en-US" altLang="zh-TW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600</a:t>
            </a:r>
            <a:r>
              <a:rPr lang="zh-TW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</a:t>
            </a:r>
            <a:endParaRPr lang="en-US" altLang="zh-TW" dirty="0" smtClean="0">
              <a:solidFill>
                <a:schemeClr val="accent6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全程參加訓練，測驗成績達</a:t>
            </a:r>
            <a:r>
              <a:rPr lang="en-US" altLang="zh-TW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90</a:t>
            </a: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分，由桃園市政府衛生局核發</a:t>
            </a:r>
            <a:b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       </a:t>
            </a:r>
            <a:r>
              <a:rPr lang="en-US" altLang="zh-TW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CPR</a:t>
            </a: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＋</a:t>
            </a:r>
            <a:r>
              <a:rPr lang="en-US" altLang="zh-TW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AED</a:t>
            </a: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管理員</a:t>
            </a:r>
            <a:r>
              <a:rPr lang="en-US" altLang="zh-TW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(220</a:t>
            </a: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分鐘</a:t>
            </a:r>
            <a:r>
              <a:rPr lang="en-US" altLang="zh-TW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證書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476433"/>
              </p:ext>
            </p:extLst>
          </p:nvPr>
        </p:nvGraphicFramePr>
        <p:xfrm>
          <a:off x="493078" y="1630681"/>
          <a:ext cx="8215313" cy="3596637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355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696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日期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地點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24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星期四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 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08:30-12:30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衛福部桃園醫院，醫療大樓</a:t>
                      </a:r>
                      <a:r>
                        <a:rPr lang="en-US" altLang="zh-TW" sz="16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B1</a:t>
                      </a:r>
                      <a:r>
                        <a:rPr lang="zh-TW" altLang="en-US" sz="16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，大講堂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21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星期四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 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08:30-12:30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衛福部桃園醫院，醫療大樓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B1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，大講堂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21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星期四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13:30-17:30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桃園市中壢區公所，三樓訓練教室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星期一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08:30-12:30 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桃園醫院新屋分院，六樓第一會議室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星期三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08:30-12:30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衛福部桃園醫院，醫療大樓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B1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，大講堂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星期四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13:30-17:30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桃園市中壢區公所，三樓訓練教室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星期五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08:30-12:30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林口長庚紀念醫院，兒童大樓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B2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，臨床技能中心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22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星期四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13:30-17:30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桃園市中壢區公所，三樓訓練教室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26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星期四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 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08:30-12:30 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桃園市龍潭區公所，四樓禮堂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96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2019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年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24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星期四</a:t>
                      </a:r>
                      <a:r>
                        <a:rPr lang="en-US" altLang="zh-TW" sz="16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6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13:30-17:30 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桃園市中壢區公所，三樓訓練教室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097" name="Picture 1" descr="C:\Users\User\Dropbox\防災教育輔導團\109年度\1090710防災大會師\AED管理員訓練\73084380_444472256070677_6794593336914083840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3"/>
          <a:stretch/>
        </p:blipFill>
        <p:spPr bwMode="auto">
          <a:xfrm>
            <a:off x="8912967" y="237490"/>
            <a:ext cx="2880000" cy="186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ropbox\防災教育輔導團\109年度\1090710防災大會師\AED管理員訓練\30688184_186679425183296_498476200463276441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967" y="221488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ropbox\防災教育輔導團\109年度\1090710防災大會師\AED管理員訓練\30726227_186679185183320_9185522753522892800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967" y="448564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55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八、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消防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局宣導</a:t>
            </a:r>
            <a:endParaRPr lang="zh-TW" altLang="en-US" sz="32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sp>
        <p:nvSpPr>
          <p:cNvPr id="10" name="矩形 9"/>
          <p:cNvSpPr/>
          <p:nvPr/>
        </p:nvSpPr>
        <p:spPr>
          <a:xfrm>
            <a:off x="744855" y="1456122"/>
            <a:ext cx="45106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CPR+AED</a:t>
            </a:r>
            <a:r>
              <a:rPr lang="zh-TW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便利學習站</a:t>
            </a:r>
          </a:p>
        </p:txBody>
      </p:sp>
      <p:sp>
        <p:nvSpPr>
          <p:cNvPr id="12" name="矩形 11"/>
          <p:cNvSpPr/>
          <p:nvPr/>
        </p:nvSpPr>
        <p:spPr>
          <a:xfrm>
            <a:off x="6276975" y="1384875"/>
            <a:ext cx="39744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indent="-630238">
              <a:defRPr/>
            </a:pPr>
            <a:r>
              <a:rPr lang="en-US" altLang="zh-TW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防溺、一氧化碳</a:t>
            </a:r>
            <a:r>
              <a:rPr lang="zh-TW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中毒防火宣導</a:t>
            </a:r>
            <a:endParaRPr lang="zh-TW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744855" y="2043418"/>
            <a:ext cx="50371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時間：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每週一晚上</a:t>
            </a:r>
            <a:r>
              <a:rPr lang="en-US" altLang="zh-TW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地點：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各消防分隊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報名人數：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滿</a:t>
            </a:r>
            <a:r>
              <a:rPr lang="en-US" altLang="zh-TW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人以上即可開班</a:t>
            </a:r>
            <a:endParaRPr lang="en-US" altLang="zh-TW" sz="20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通過急救操作操</a:t>
            </a: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且經分隊指導教官確認者，當場發給</a:t>
            </a:r>
            <a:r>
              <a:rPr lang="en-US" altLang="zh-TW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CPR+AED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訓練合格證明</a:t>
            </a:r>
          </a:p>
        </p:txBody>
      </p:sp>
      <p:pic>
        <p:nvPicPr>
          <p:cNvPr id="1026" name="Picture 2" descr="衛生局強調，1分鐘施行CPR，急救成功率可達90％。（衛生局提供）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33" y="3830047"/>
            <a:ext cx="3614709" cy="27110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" name="Picture 2" descr="桃園市政府消防局第一大隊桃園分隊於4月4日上午在桃園區第一公園化公墓辦理「桃園市政府消防局第一救災救護大隊109年清明節暨防縱火宣導活動」。（桃園分隊提供）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6"/>
          <a:stretch/>
        </p:blipFill>
        <p:spPr bwMode="auto">
          <a:xfrm>
            <a:off x="6182327" y="3570973"/>
            <a:ext cx="5009092" cy="29701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文字方塊 8"/>
          <p:cNvSpPr txBox="1"/>
          <p:nvPr/>
        </p:nvSpPr>
        <p:spPr>
          <a:xfrm>
            <a:off x="6375634" y="2473849"/>
            <a:ext cx="5037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配合</a:t>
            </a: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節令相關防災議題，至學校或社區進行宣導工作</a:t>
            </a:r>
            <a:endParaRPr lang="zh-TW" altLang="en-US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048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100539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九、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桃園市所屬各級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學校</a:t>
            </a:r>
            <a:r>
              <a:rPr lang="zh-TW" alt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急救</a:t>
            </a:r>
            <a:r>
              <a:rPr lang="zh-TW" alt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教育推廣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計畫</a:t>
            </a: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sp>
        <p:nvSpPr>
          <p:cNvPr id="10" name="矩形 9"/>
          <p:cNvSpPr/>
          <p:nvPr/>
        </p:nvSpPr>
        <p:spPr>
          <a:xfrm>
            <a:off x="744854" y="1524946"/>
            <a:ext cx="86577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主辦單位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：桃園市政府（教育局及消防局</a:t>
            </a: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20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協辦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單位：桃園市急救教育推廣中心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452582" y="2342758"/>
            <a:ext cx="550487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1071563" indent="-1071563"/>
            <a:r>
              <a:rPr lang="zh-TW" altLang="en-US" dirty="0"/>
              <a:t>（一）學校教職員工基本救命術</a:t>
            </a:r>
            <a:r>
              <a:rPr lang="en-US" altLang="zh-TW" dirty="0"/>
              <a:t>(BLS)</a:t>
            </a:r>
            <a:r>
              <a:rPr lang="zh-TW" altLang="en-US" dirty="0"/>
              <a:t>課程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170819" y="2342757"/>
            <a:ext cx="4882428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1071563" indent="-1071563"/>
            <a:r>
              <a:rPr lang="zh-TW" altLang="en-US" dirty="0"/>
              <a:t>（二）學校護理人員緊急救護複訓課程 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769" y="3485129"/>
            <a:ext cx="4142400" cy="3106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248" y="3485129"/>
            <a:ext cx="4690781" cy="31068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507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100539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十、</a:t>
            </a:r>
            <a:r>
              <a:rPr lang="zh-TW" alt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學生心肺復甦術</a:t>
            </a:r>
            <a:r>
              <a:rPr lang="zh-TW" altLang="en-US" sz="3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endParaRPr lang="zh-TW" altLang="en-US" sz="3200" b="1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sp>
        <p:nvSpPr>
          <p:cNvPr id="4" name="矩形 3"/>
          <p:cNvSpPr/>
          <p:nvPr/>
        </p:nvSpPr>
        <p:spPr>
          <a:xfrm>
            <a:off x="744854" y="1524946"/>
            <a:ext cx="106033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對象：國小五、六年級學生</a:t>
            </a:r>
            <a:endParaRPr lang="en-US" altLang="zh-TW" sz="20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時程：每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學年（每年</a:t>
            </a:r>
            <a:r>
              <a:rPr lang="en-US" altLang="zh-TW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月至隔年</a:t>
            </a:r>
            <a:r>
              <a:rPr lang="en-US" altLang="zh-TW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月），由各學校自行安排學生於相關課程</a:t>
            </a:r>
            <a:r>
              <a:rPr lang="zh-TW" altLang="en-US" sz="20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授課</a:t>
            </a:r>
            <a:endParaRPr lang="zh-TW" altLang="en-US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6263" y="2372903"/>
            <a:ext cx="609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 心肺復甦</a:t>
            </a:r>
            <a:r>
              <a:rPr lang="zh-TW" alt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術</a:t>
            </a:r>
            <a:r>
              <a:rPr lang="en-US" altLang="zh-TW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學理課程</a:t>
            </a:r>
            <a:endParaRPr lang="zh-TW" alt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6200" y="2316852"/>
            <a:ext cx="51099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 心肺復甦</a:t>
            </a:r>
            <a:r>
              <a:rPr lang="zh-TW" alt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術</a:t>
            </a:r>
            <a:r>
              <a:rPr lang="en-US" altLang="zh-TW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實務</a:t>
            </a:r>
            <a:r>
              <a:rPr lang="zh-TW" alt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</a:t>
            </a:r>
            <a:r>
              <a:rPr lang="zh-TW" alt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endParaRPr lang="zh-TW" alt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6263" y="2980143"/>
            <a:ext cx="5528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國小</a:t>
            </a:r>
            <a:r>
              <a:rPr lang="zh-TW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五年級</a:t>
            </a: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學生於健康與體育領域</a:t>
            </a:r>
            <a:r>
              <a:rPr lang="en-US" altLang="zh-TW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或相關課程</a:t>
            </a:r>
            <a:r>
              <a:rPr lang="en-US" altLang="zh-TW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辦理，每年至少二小時</a:t>
            </a:r>
          </a:p>
        </p:txBody>
      </p:sp>
      <p:sp>
        <p:nvSpPr>
          <p:cNvPr id="6" name="矩形 5"/>
          <p:cNvSpPr/>
          <p:nvPr/>
        </p:nvSpPr>
        <p:spPr>
          <a:xfrm>
            <a:off x="6546200" y="3036194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國小</a:t>
            </a:r>
            <a:r>
              <a:rPr lang="zh-TW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六年級</a:t>
            </a:r>
            <a:r>
              <a:rPr lang="zh-TW" alt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學生每年至少二小時實務操作課程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14" y="3601648"/>
            <a:ext cx="4387164" cy="29057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0" name="Picture 2" descr="https://www.tygh.mohw.gov.tw/public/thumb/7dbeca175fc013fbd4df7153aa5789a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5"/>
          <a:stretch/>
        </p:blipFill>
        <p:spPr bwMode="auto">
          <a:xfrm>
            <a:off x="1018844" y="3668782"/>
            <a:ext cx="5085823" cy="29051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7564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9515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十一、外部資源</a:t>
            </a:r>
            <a:r>
              <a:rPr lang="en-US" altLang="zh-TW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--</a:t>
            </a:r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黑松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綠</a:t>
            </a:r>
            <a:r>
              <a:rPr lang="en-US" altLang="zh-TW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校園計畫</a:t>
            </a:r>
            <a:endParaRPr lang="en-US" altLang="zh-TW" sz="3200" b="1" dirty="0" smtClean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24213"/>
            <a:r>
              <a:rPr lang="zh-TW" altLang="en-US" sz="3200" b="1" dirty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種樹</a:t>
            </a:r>
            <a:r>
              <a:rPr lang="zh-TW" altLang="en-US" sz="3200" b="1" dirty="0" smtClean="0">
                <a:solidFill>
                  <a:srgbClr val="FFE699"/>
                </a:solidFill>
                <a:latin typeface="微軟正黑體" pitchFamily="34" charset="-120"/>
                <a:ea typeface="微軟正黑體" pitchFamily="34" charset="-120"/>
              </a:rPr>
              <a:t>護樹活動</a:t>
            </a:r>
            <a:endParaRPr lang="zh-TW" altLang="en-US" sz="3200" b="1" dirty="0">
              <a:solidFill>
                <a:srgbClr val="FFE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48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81007" y="4952216"/>
            <a:ext cx="5644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黑松教育</a:t>
            </a:r>
            <a:r>
              <a:rPr lang="zh-TW" alt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基金會</a:t>
            </a:r>
            <a:r>
              <a:rPr lang="en-US" altLang="zh-TW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臺灣生態學校教育學會</a:t>
            </a:r>
          </a:p>
        </p:txBody>
      </p:sp>
      <p:sp>
        <p:nvSpPr>
          <p:cNvPr id="19" name="矩形 18"/>
          <p:cNvSpPr/>
          <p:nvPr/>
        </p:nvSpPr>
        <p:spPr>
          <a:xfrm>
            <a:off x="1135052" y="5563385"/>
            <a:ext cx="48250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zh-TW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Eco-schools</a:t>
            </a: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模式</a:t>
            </a:r>
            <a:endParaRPr lang="en-US" altLang="zh-TW" dirty="0" smtClean="0">
              <a:solidFill>
                <a:schemeClr val="accent6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愛自己」、「愛別人」、「愛地球</a:t>
            </a:r>
            <a:r>
              <a:rPr lang="zh-TW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endParaRPr lang="en-US" altLang="zh-TW" dirty="0">
              <a:solidFill>
                <a:schemeClr val="accent6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環境教育、永續食物</a:t>
            </a:r>
            <a:endParaRPr lang="zh-TW" altLang="en-US" dirty="0">
              <a:solidFill>
                <a:schemeClr val="accent6">
                  <a:lumMod val="20000"/>
                  <a:lumOff val="8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8" name="Picture 6" descr="https://scontent-tpe1-1.xx.fbcdn.net/v/t1.0-9/106787778_3007429002704344_8718160536575959090_o.jpg?_nc_cat=100&amp;_nc_sid=730e14&amp;_nc_oc=AQmBhGlvYbEAz2KXGVVqkz0BQriz0ljICNGFCnFrEifdAcR1G8amPlhj8IuO1nHkx2w&amp;_nc_ht=scontent-tpe1-1.xx&amp;oh=a8cee5d04aedc4361c133b5f9fb91d17&amp;oe=5F270CE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1"/>
          <a:stretch/>
        </p:blipFill>
        <p:spPr bwMode="auto">
          <a:xfrm>
            <a:off x="721166" y="2263081"/>
            <a:ext cx="5164177" cy="25394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0" name="Picture 8" descr="透過黑松綠+校園計畫，學校帶領學生走進稻田間。（圖/黑松教育基金會提供）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997" y="414337"/>
            <a:ext cx="2523881" cy="168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tree.toaf.org.tw/pimage/202004301729530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59"/>
          <a:stretch/>
        </p:blipFill>
        <p:spPr bwMode="auto">
          <a:xfrm>
            <a:off x="6276976" y="2342896"/>
            <a:ext cx="4580322" cy="3016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矩形 11"/>
          <p:cNvSpPr/>
          <p:nvPr/>
        </p:nvSpPr>
        <p:spPr>
          <a:xfrm>
            <a:off x="8809177" y="5563385"/>
            <a:ext cx="27817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慈心有機農業發展基金會</a:t>
            </a:r>
            <a:endParaRPr lang="zh-TW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8" t="65825" r="2816" b="10877"/>
          <a:stretch/>
        </p:blipFill>
        <p:spPr>
          <a:xfrm>
            <a:off x="6276975" y="5563385"/>
            <a:ext cx="2473693" cy="106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8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字方塊 1"/>
          <p:cNvSpPr txBox="1">
            <a:spLocks noChangeArrowheads="1"/>
          </p:cNvSpPr>
          <p:nvPr/>
        </p:nvSpPr>
        <p:spPr bwMode="auto">
          <a:xfrm>
            <a:off x="1519238" y="800100"/>
            <a:ext cx="100539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十二、</a:t>
            </a:r>
            <a:r>
              <a:rPr lang="zh-TW" altLang="en-US" sz="3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疫情期間各校與教育部、教育局協力防疫</a:t>
            </a:r>
            <a:endParaRPr lang="zh-TW" altLang="en-US" sz="3200" b="1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"/>
          <p:cNvSpPr txBox="1">
            <a:spLocks noChangeArrowheads="1"/>
          </p:cNvSpPr>
          <p:nvPr/>
        </p:nvSpPr>
        <p:spPr bwMode="auto">
          <a:xfrm>
            <a:off x="576263" y="311150"/>
            <a:ext cx="673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活動推廣及資源整合</a:t>
            </a:r>
          </a:p>
        </p:txBody>
      </p:sp>
      <p:pic>
        <p:nvPicPr>
          <p:cNvPr id="3074" name="Picture 2" descr="中山國小3個入口各有5動線同時量測體溫。(蔡依珍攝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96" r="15318"/>
          <a:stretch/>
        </p:blipFill>
        <p:spPr bwMode="auto">
          <a:xfrm>
            <a:off x="576263" y="2913357"/>
            <a:ext cx="5321200" cy="35583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6" name="Picture 4" descr="市長視察內壢國小防疫物資發放情形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079" y="2913357"/>
            <a:ext cx="5330085" cy="35583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8" name="文字方塊 7"/>
          <p:cNvSpPr txBox="1"/>
          <p:nvPr/>
        </p:nvSpPr>
        <p:spPr>
          <a:xfrm>
            <a:off x="506328" y="1758325"/>
            <a:ext cx="5461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啟動學校導護老師、家長、志工，幫學生量測體溫及教學場所消毒</a:t>
            </a:r>
            <a:endParaRPr lang="en-US" altLang="zh-TW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落實保持社交距離、戴口罩、勤洗手政策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6243079" y="1764849"/>
            <a:ext cx="546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鄭市長</a:t>
            </a: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視察各級學校防疫物資發放情形</a:t>
            </a:r>
          </a:p>
        </p:txBody>
      </p:sp>
    </p:spTree>
    <p:extLst>
      <p:ext uri="{BB962C8B-B14F-4D97-AF65-F5344CB8AC3E}">
        <p14:creationId xmlns:p14="http://schemas.microsoft.com/office/powerpoint/2010/main" val="224111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41" name="文本框 16"/>
          <p:cNvSpPr txBox="1">
            <a:spLocks noChangeArrowheads="1"/>
          </p:cNvSpPr>
          <p:nvPr/>
        </p:nvSpPr>
        <p:spPr bwMode="auto">
          <a:xfrm>
            <a:off x="3327400" y="2860358"/>
            <a:ext cx="5537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0" lang="en-US" altLang="zh-TW" sz="9600" dirty="0" smtClean="0">
                <a:solidFill>
                  <a:schemeClr val="bg1"/>
                </a:solidFill>
                <a:latin typeface="French Script MT" pitchFamily="66" charset="0"/>
              </a:rPr>
              <a:t>T</a:t>
            </a:r>
            <a:r>
              <a:rPr kumimoji="0" lang="en-US" altLang="zh-CN" sz="9600" dirty="0" smtClean="0">
                <a:solidFill>
                  <a:schemeClr val="bg1"/>
                </a:solidFill>
                <a:latin typeface="French Script MT" pitchFamily="66" charset="0"/>
              </a:rPr>
              <a:t>hank</a:t>
            </a:r>
            <a:r>
              <a:rPr kumimoji="0" lang="en-US" altLang="zh-CN" sz="9600" dirty="0" smtClean="0">
                <a:solidFill>
                  <a:schemeClr val="bg1"/>
                </a:solidFill>
              </a:rPr>
              <a:t> </a:t>
            </a:r>
            <a:r>
              <a:rPr kumimoji="0" lang="en-US" altLang="zh-CN" sz="9600" dirty="0">
                <a:solidFill>
                  <a:schemeClr val="bg1"/>
                </a:solidFill>
                <a:latin typeface="French Script MT" pitchFamily="66" charset="0"/>
              </a:rPr>
              <a:t>you</a:t>
            </a:r>
            <a:endParaRPr kumimoji="0" lang="zh-CN" altLang="en-US" sz="9600" dirty="0">
              <a:solidFill>
                <a:schemeClr val="bg1"/>
              </a:solidFill>
              <a:latin typeface="French Script MT" pitchFamily="66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183063" y="4430396"/>
            <a:ext cx="392747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字方塊 1"/>
          <p:cNvSpPr txBox="1"/>
          <p:nvPr/>
        </p:nvSpPr>
        <p:spPr>
          <a:xfrm>
            <a:off x="2656178" y="4638358"/>
            <a:ext cx="69012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感謝</a:t>
            </a:r>
            <a:r>
              <a:rPr lang="zh-TW" altLang="en-US" sz="6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聆聽 </a:t>
            </a:r>
            <a:r>
              <a:rPr lang="en-US" altLang="zh-TW" sz="6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‧</a:t>
            </a:r>
            <a:r>
              <a:rPr lang="zh-TW" altLang="en-US" sz="6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恭請</a:t>
            </a:r>
            <a:r>
              <a:rPr lang="zh-TW" altLang="en-US" sz="6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指導</a:t>
            </a:r>
          </a:p>
        </p:txBody>
      </p:sp>
      <p:grpSp>
        <p:nvGrpSpPr>
          <p:cNvPr id="21" name="群組 7"/>
          <p:cNvGrpSpPr>
            <a:grpSpLocks/>
          </p:cNvGrpSpPr>
          <p:nvPr/>
        </p:nvGrpSpPr>
        <p:grpSpPr bwMode="auto">
          <a:xfrm>
            <a:off x="4903127" y="684993"/>
            <a:ext cx="2259171" cy="2259171"/>
            <a:chOff x="2886596" y="255327"/>
            <a:chExt cx="2888431" cy="2888431"/>
          </a:xfrm>
        </p:grpSpPr>
        <p:sp>
          <p:nvSpPr>
            <p:cNvPr id="22" name="橢圓 21"/>
            <p:cNvSpPr/>
            <p:nvPr/>
          </p:nvSpPr>
          <p:spPr>
            <a:xfrm>
              <a:off x="2886596" y="255327"/>
              <a:ext cx="2888431" cy="28884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pic>
          <p:nvPicPr>
            <p:cNvPr id="23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69335" y="335339"/>
              <a:ext cx="1965627" cy="24323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24C6-19B4-4859-8010-9F8EFCE47542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4580</TotalTime>
  <Words>2881</Words>
  <Application>Microsoft Office PowerPoint</Application>
  <PresentationFormat>寬螢幕</PresentationFormat>
  <Paragraphs>667</Paragraphs>
  <Slides>50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50</vt:i4>
      </vt:variant>
    </vt:vector>
  </HeadingPairs>
  <TitlesOfParts>
    <vt:vector size="60" baseType="lpstr">
      <vt:lpstr>宋体</vt:lpstr>
      <vt:lpstr>微軟正黑體</vt:lpstr>
      <vt:lpstr>新細明體</vt:lpstr>
      <vt:lpstr>Arial</vt:lpstr>
      <vt:lpstr>Calibri</vt:lpstr>
      <vt:lpstr>Calibri Light</vt:lpstr>
      <vt:lpstr>French Script MT</vt:lpstr>
      <vt:lpstr>Times New Roman</vt:lpstr>
      <vt:lpstr>Wingdings 2</vt:lpstr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黑色多边形</dc:title>
  <dc:creator>第一PPT</dc:creator>
  <cp:keywords>www.1ppt.com</cp:keywords>
  <cp:lastModifiedBy>User</cp:lastModifiedBy>
  <cp:revision>195</cp:revision>
  <dcterms:created xsi:type="dcterms:W3CDTF">2015-05-28T07:13:11Z</dcterms:created>
  <dcterms:modified xsi:type="dcterms:W3CDTF">2020-07-14T01:47:29Z</dcterms:modified>
</cp:coreProperties>
</file>